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11" r:id="rId3"/>
    <p:sldId id="337" r:id="rId5"/>
    <p:sldId id="381" r:id="rId6"/>
    <p:sldId id="603" r:id="rId7"/>
    <p:sldId id="604" r:id="rId8"/>
    <p:sldId id="552" r:id="rId9"/>
    <p:sldId id="385" r:id="rId10"/>
    <p:sldId id="388" r:id="rId11"/>
    <p:sldId id="417" r:id="rId12"/>
    <p:sldId id="482" r:id="rId13"/>
    <p:sldId id="480" r:id="rId14"/>
    <p:sldId id="396" r:id="rId15"/>
    <p:sldId id="602" r:id="rId16"/>
    <p:sldId id="605" r:id="rId17"/>
    <p:sldId id="559" r:id="rId18"/>
    <p:sldId id="576" r:id="rId19"/>
    <p:sldId id="579" r:id="rId20"/>
    <p:sldId id="577" r:id="rId21"/>
    <p:sldId id="600" r:id="rId22"/>
  </p:sldIdLst>
  <p:sldSz cx="12192000" cy="6858000"/>
  <p:notesSz cx="6858000" cy="9144000"/>
  <p:embeddedFontLst>
    <p:embeddedFont>
      <p:font typeface="方正粗黑宋简体" panose="02000000000000000000" pitchFamily="2" charset="-122"/>
      <p:regular r:id="rId27"/>
    </p:embeddedFont>
    <p:embeddedFont>
      <p:font typeface="字魂105号-简雅黑" panose="00000500000000000000" pitchFamily="2" charset="-122"/>
      <p:regular r:id="rId28"/>
    </p:embeddedFont>
    <p:embeddedFont>
      <p:font typeface="黑体" panose="02010609060101010101" charset="-122"/>
      <p:regular r:id="rId29"/>
    </p:embeddedFont>
    <p:embeddedFont>
      <p:font typeface="华文中宋" panose="02010600040101010101" pitchFamily="2" charset="-122"/>
      <p:regular r:id="rId30"/>
    </p:embeddedFont>
    <p:embeddedFont>
      <p:font typeface="FZShengShiKaiShuS-EB-GB" panose="02000000000000000000" pitchFamily="2" charset="-122"/>
      <p:regular r:id="rId31"/>
    </p:embeddedFont>
    <p:embeddedFont>
      <p:font typeface="等线" panose="02010600030101010101" charset="-122"/>
      <p:regular r:id="rId32"/>
    </p:embeddedFont>
    <p:embeddedFont>
      <p:font typeface="等线 Light" panose="02010600030101010101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  <p:cmAuthor id="3" name="H" initials="H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9A0001"/>
    <a:srgbClr val="921E24"/>
    <a:srgbClr val="911E22"/>
    <a:srgbClr val="921E23"/>
    <a:srgbClr val="7F161B"/>
    <a:srgbClr val="7E1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/>
    <p:restoredTop sz="94668"/>
  </p:normalViewPr>
  <p:slideViewPr>
    <p:cSldViewPr snapToGrid="0" showGuides="1">
      <p:cViewPr>
        <p:scale>
          <a:sx n="64" d="100"/>
          <a:sy n="64" d="100"/>
        </p:scale>
        <p:origin x="2080" y="1072"/>
      </p:cViewPr>
      <p:guideLst>
        <p:guide orient="horz" pos="2269"/>
        <p:guide pos="37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2.xml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BE914-D620-9442-BCCD-51707B6F90D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Than you very much ,...Thank you for your kind introduction.</a:t>
            </a:r>
            <a:endParaRPr lang="zh-CN" altLang="en-US"/>
          </a:p>
          <a:p>
            <a:r>
              <a:rPr lang="zh-CN" altLang="en-US">
                <a:sym typeface="+mn-ea"/>
              </a:rPr>
              <a:t>Good morning, I </a:t>
            </a:r>
            <a:r>
              <a:rPr lang="en-US" altLang="zh-CN">
                <a:sym typeface="+mn-ea"/>
              </a:rPr>
              <a:t>am glad to have the </a:t>
            </a:r>
            <a:r>
              <a:rPr lang="zh-CN" altLang="en-US">
                <a:sym typeface="+mn-ea"/>
              </a:rPr>
              <a:t>opportunity to </a:t>
            </a:r>
            <a:r>
              <a:rPr lang="en-US" altLang="zh-CN">
                <a:sym typeface="+mn-ea"/>
              </a:rPr>
              <a:t>make a presentation here.</a:t>
            </a:r>
            <a:endParaRPr lang="zh-CN" altLang="en-US"/>
          </a:p>
          <a:p>
            <a:r>
              <a:rPr lang="zh-CN" altLang="en-US">
                <a:sym typeface="+mn-ea"/>
              </a:rPr>
              <a:t>Today's topic is...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ADHD is a highly heterogeneous disease. Our findings indicated that within ADHD individuals, comorbid ODD and CD might be with less impairments in EFs, and no significant difference was even found between ADHDCD+ and HCs. The results remind us that comorbid ODD/CD is an important contributing factor to the heterogeneity of ADHD. This study provided a unique perspective for the understanding the heterogeneity and the search for a better treatment of different ADHD subgroups. 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acknowledge the contributions of all collaborators and their institutions.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T</a:t>
            </a:r>
            <a:r>
              <a:rPr lang="en-US" altLang="zh-CN"/>
              <a:t>hat’s all for my talk. Thank you for your attention. </a:t>
            </a:r>
            <a:endParaRPr lang="en-US" altLang="zh-CN"/>
          </a:p>
          <a:p>
            <a:r>
              <a:rPr lang="en-US" altLang="zh-CN"/>
              <a:t>If there are any question, I’d be delighted to disscuss with you.</a:t>
            </a:r>
            <a:endParaRPr lang="en-US" altLang="zh-CN"/>
          </a:p>
          <a:p>
            <a:r>
              <a:rPr lang="en-US" altLang="zh-CN"/>
              <a:t>I hope that was clear. If you do have any questions, please don't hesitate to ask them.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Rey–Osterrieth complex figure test, The Trail Making Test, and Stroop Color-Word Test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DHD就是一个典型的代表（common neurodevelopmental disease）</a:t>
            </a:r>
            <a:endParaRPr lang="zh-CN" altLang="en-US"/>
          </a:p>
          <a:p>
            <a:r>
              <a:rPr lang="zh-CN" altLang="en-US">
                <a:sym typeface="+mn-ea"/>
              </a:rPr>
              <a:t>他的特点就是不恰当的和受损的（ inappropriate and impairing）</a:t>
            </a:r>
            <a:r>
              <a:rPr lang="en-US" altLang="zh-CN">
                <a:latin typeface="Times New Roman" panose="02020603050405020304" charset="0"/>
                <a:cs typeface="Times New Roman" panose="02020603050405020304" charset="0"/>
                <a:sym typeface="+mn-ea"/>
              </a:rPr>
              <a:t>Inappropriate and impairing inattention, motor hyperactivity, and impulsivity;</a:t>
            </a:r>
            <a:endParaRPr lang="en-US" altLang="zh-CN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zh-CN" altLang="en-US">
                <a:sym typeface="+mn-ea"/>
              </a:rPr>
              <a:t>，通常会持续到成人（with difficulties often continuing into adulthood）</a:t>
            </a:r>
            <a:endParaRPr lang="zh-CN" altLang="en-US"/>
          </a:p>
          <a:p>
            <a:endParaRPr lang="zh-CN" altLang="en-US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ym typeface="+mn-ea"/>
              </a:rPr>
              <a:t>我国近期流行病学研究显示，6-16岁在校学生ADHD的患病率是6.4%，是该研究中儿童青少年最常见的精神障碍(Li et al., 2022)。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儿童ADHD经常共患各种疾病（often co-occur with many comorbidities ），比如（like ）oppositional defiant disorder (ODD) and conduct disorder (CD)，这两个合称为which are collectively referred to as disruptive behavior disorders (DBD)。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共病在</a:t>
            </a:r>
            <a:r>
              <a:rPr lang="en-US" altLang="zh-CN"/>
              <a:t>ADHD</a:t>
            </a:r>
            <a:r>
              <a:rPr lang="zh-CN" altLang="en-US"/>
              <a:t>是很常见</a:t>
            </a:r>
            <a:r>
              <a:rPr lang="zh-CN" altLang="en-US"/>
              <a:t>的，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oppositional defiant disorder (ODD) and conduct disorder (CD)，这两个合称为are collectively referred to as disruptive behavior disorders (DBD)。</a:t>
            </a:r>
            <a:endParaRPr lang="zh-CN" altLang="en-US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Most studies found no significant difference between ADHD with DBD (ADHDDBD+) and ADHD without DBD (ADHDonly) in EFs impairments, </a:t>
            </a:r>
            <a:endParaRPr kumimoji="1" lang="zh-CN" altLang="en-US" dirty="0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which should be interpreted with caution considering that many studies suggesting ADHD with CD (ADHDCD+) and ADHD with ODD (ADHDODD+) should be treated differently. However, few studies have attempted to separate these two disorders when studying the EFs and brain imaging of ADHDDBD+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oppositional defiant disorder (ODD) and conduct disorder (CD)，这两个合称为which are collectively referred to as disruptive behavior disorders (DBD)。</a:t>
            </a:r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Most studies found no significant difference between ADHD with DBD (ADHDDBD+) and ADHD without DBD (ADHDonly) in EFs impairments, </a:t>
            </a:r>
            <a:endParaRPr kumimoji="1" lang="zh-CN" altLang="en-US" dirty="0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which should be interpreted with caution considering that many studies suggesting ADHD with CD (ADHDCD+) and ADHD with ODD (ADHDODD+) should be treated differently. However, few studies have attempted to separate these two disorders when studying the EFs and brain imaging of ADHDDBD+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.Thus, based on our ongoing research in ADHD, we have now recruited a large sample size of medication-naïve children with ADHD </a:t>
            </a:r>
            <a:r>
              <a:rPr lang="en-US" altLang="zh-CN"/>
              <a:t>and HC</a:t>
            </a:r>
            <a:endParaRPr lang="zh-CN" altLang="en-US"/>
          </a:p>
          <a:p>
            <a:r>
              <a:rPr lang="zh-CN" altLang="en-US"/>
              <a:t>We aim to investigate that 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(1) whether ADHDCD+ and ADHDODD+ exhibited different EFs impairment; (2) whether CD/ODD symptoms were associated with EFs performance and what was the potential underlying neural basis of it. </a:t>
            </a:r>
            <a:endParaRPr lang="zh-CN" altLang="en-US"/>
          </a:p>
          <a:p>
            <a:r>
              <a:rPr lang="zh-CN" altLang="en-US"/>
              <a:t>We hope this study could help us to understand the heterogeneity of ADHD to some extend and help us tailor the treatment plans according to their underlying cognitive and brain processes. 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A total of 1,026 ADHDDBD+ (104 ADHDCD+, 922 ADHDODD+), 1,026 ADHDonly and 406 healthy controls (HCs) were included in the present study. The EFs performance in ADHDDBD+, ADHDonly and HCs was firstly compared. Then, we classified ADHDDBD+ into ADHDCD+ and ADHDODD+ to compare the EFs in ADHDCD+, ADHDODD+, ADHDonly and HCs. Next, the correlation between EFs and CD/ODD scores was calculated to validate the results from a quantitative view. Finally, with functional near-infrared spectroscopy (fNIRS), we measured the brain activation of 164 children with ADHD and carried out a serious mediation effect model to investigate the neural basis of this association.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Both ADHDDBD+ and ADHDonly exhibited impairment in EFs compared with HCs, while no significant difference was found between ADHDDBD+ and ADHDonly. When dividing the ADHDDBD+ into ADHDCD+ and ADHDODD+, we only found EFs impairment in ADHDODD+ and ADHDonly compared with HCs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However, different from ADHDODD+, ADHDCD+ did not exhibit significant impairment in EFs compared with HCs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Correlation analysis showed that more severe ODD/CD symptoms were associated with better EFs in children with ADHD. The mediation analysis revealed that age has a significant effect on the results, and the relationship between CD symptoms and inhibition function was mediated by the FC of SMN(L) - DMN(R) in the younger group.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0AB4E-63C4-9548-A330-CCCE1C9D771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A4BC-35B1-438E-9152-446B9BB83C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数据 1"/>
          <p:cNvSpPr/>
          <p:nvPr/>
        </p:nvSpPr>
        <p:spPr>
          <a:xfrm>
            <a:off x="-454390" y="-9525"/>
            <a:ext cx="6389410" cy="6877991"/>
          </a:xfrm>
          <a:prstGeom prst="roundRect">
            <a:avLst>
              <a:gd name="adj" fmla="val 0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217" r="-4315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740660" y="-38100"/>
            <a:ext cx="9451340" cy="6935470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Light" panose="020F05020202040A0204" pitchFamily="34" charset="-122"/>
              <a:ea typeface="思源黑体 CN Light" panose="020F05020202040A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E181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43"/>
          <a:stretch>
            <a:fillRect/>
          </a:stretch>
        </p:blipFill>
        <p:spPr>
          <a:xfrm>
            <a:off x="6894584" y="4831665"/>
            <a:ext cx="5342484" cy="2574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0025" y="1446530"/>
            <a:ext cx="94519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字魂105号-简雅黑" panose="00000500000000000000" pitchFamily="2" charset="-122"/>
              </a:rPr>
              <a:t>Different executive function impairments in medication-naïve children with attention-deficit/hyperactivity disorder comorbid with oppositional defiant disorder and conduct disorder</a:t>
            </a:r>
            <a:endParaRPr lang="zh-CN" altLang="en-US" sz="20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838313" y="4240505"/>
            <a:ext cx="997882" cy="0"/>
          </a:xfrm>
          <a:prstGeom prst="line">
            <a:avLst/>
          </a:prstGeom>
          <a:ln w="28575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209665" y="3491230"/>
            <a:ext cx="3609251" cy="412115"/>
            <a:chOff x="14499" y="7883"/>
            <a:chExt cx="4314" cy="649"/>
          </a:xfrm>
        </p:grpSpPr>
        <p:grpSp>
          <p:nvGrpSpPr>
            <p:cNvPr id="24" name="组合 23"/>
            <p:cNvGrpSpPr/>
            <p:nvPr/>
          </p:nvGrpSpPr>
          <p:grpSpPr>
            <a:xfrm>
              <a:off x="14499" y="7883"/>
              <a:ext cx="4178" cy="640"/>
              <a:chOff x="7763" y="9856"/>
              <a:chExt cx="3574" cy="56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7771" y="9863"/>
                <a:ext cx="3566" cy="52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586F5B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7763" y="9856"/>
                <a:ext cx="1687" cy="5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方正粗黑宋简体" panose="02000000000000000000" pitchFamily="2" charset="-122"/>
                  <a:ea typeface="方正粗黑宋简体" panose="02000000000000000000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899" y="9866"/>
                <a:ext cx="1544" cy="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sz="2000" dirty="0">
                    <a:solidFill>
                      <a:srgbClr val="9A0001"/>
                    </a:solidFill>
                    <a:latin typeface="方正粗黑宋简体" panose="02000000000000000000" pitchFamily="2" charset="-122"/>
                    <a:ea typeface="方正粗黑宋简体" panose="02000000000000000000" pitchFamily="2" charset="-122"/>
                    <a:cs typeface="思源黑体 CN Medium" panose="020B0600000000000000" charset="-122"/>
                  </a:rPr>
                  <a:t>Presenters</a:t>
                </a:r>
                <a:endParaRPr lang="zh-CN" altLang="en-US" sz="2000" dirty="0">
                  <a:solidFill>
                    <a:srgbClr val="9A000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思源黑体 CN Medium" panose="020B0600000000000000" charset="-122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6471" y="7904"/>
              <a:ext cx="2342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思源黑体 CN Medium" panose="020B0600000000000000" charset="-122"/>
                </a:rPr>
                <a:t>Ning</a:t>
              </a:r>
              <a:r>
                <a:rPr lang="en-US" altLang="zh-CN" sz="2000" dirty="0">
                  <a:solidFill>
                    <a:schemeClr val="bg1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思源黑体 CN Medium" panose="020B0600000000000000" charset="-122"/>
                </a:rPr>
                <a:t>ning Liu</a:t>
              </a:r>
              <a:endParaRPr lang="en-US" altLang="zh-CN" sz="20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思源黑体 CN Medium" panose="020B0600000000000000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739390" y="5765800"/>
            <a:ext cx="94526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字魂105号-简雅黑" panose="00000500000000000000" pitchFamily="2" charset="-122"/>
              </a:rPr>
              <a:t>2022.11.13</a:t>
            </a:r>
            <a:endParaRPr lang="zh-CN" altLang="en-US" sz="1600" dirty="0">
              <a:solidFill>
                <a:schemeClr val="bg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991" y="458041"/>
            <a:ext cx="1758315" cy="4953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39390" y="4485640"/>
            <a:ext cx="9453245" cy="1183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Peking University Sixth Hospital/Institute of Mental Health, Beijing, China;</a:t>
            </a:r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  <a:p>
            <a:pPr algn="ctr"/>
            <a:endParaRPr lang="en-US" altLang="zh-CN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Supervisor:Qiujin Qian;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  <a:sym typeface="+mn-ea"/>
              </a:rPr>
              <a:t>Co-supervisor:Lu Liu;</a:t>
            </a:r>
            <a:endParaRPr lang="en-US" altLang="zh-CN" sz="1400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55380" y="6343650"/>
            <a:ext cx="2743200" cy="365125"/>
          </a:xfrm>
        </p:spPr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1109980" y="1464945"/>
            <a:ext cx="9787890" cy="2610485"/>
            <a:chOff x="1624013" y="1901825"/>
            <a:chExt cx="9069387" cy="2479676"/>
          </a:xfrm>
        </p:grpSpPr>
        <p:sp>
          <p:nvSpPr>
            <p:cNvPr id="85" name="오른쪽 화살표 216"/>
            <p:cNvSpPr>
              <a:spLocks noChangeArrowheads="1"/>
            </p:cNvSpPr>
            <p:nvPr/>
          </p:nvSpPr>
          <p:spPr bwMode="auto">
            <a:xfrm>
              <a:off x="2781300" y="2509838"/>
              <a:ext cx="1785938" cy="1266825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86" name="오른쪽 화살표 218"/>
            <p:cNvSpPr>
              <a:spLocks noChangeArrowheads="1"/>
            </p:cNvSpPr>
            <p:nvPr/>
          </p:nvSpPr>
          <p:spPr bwMode="auto">
            <a:xfrm flipH="1">
              <a:off x="7758113" y="2553469"/>
              <a:ext cx="1893887" cy="1266825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87" name="타원 219"/>
            <p:cNvSpPr>
              <a:spLocks noChangeArrowheads="1"/>
            </p:cNvSpPr>
            <p:nvPr/>
          </p:nvSpPr>
          <p:spPr bwMode="auto">
            <a:xfrm>
              <a:off x="9420225" y="2485206"/>
              <a:ext cx="1273175" cy="1274763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88" name="막힌 원호 127"/>
            <p:cNvSpPr/>
            <p:nvPr/>
          </p:nvSpPr>
          <p:spPr bwMode="auto">
            <a:xfrm rot="16200000">
              <a:off x="4937919" y="2012157"/>
              <a:ext cx="2370137" cy="2368550"/>
            </a:xfrm>
            <a:custGeom>
              <a:avLst/>
              <a:gdLst>
                <a:gd name="T0" fmla="*/ 0 w 2369150"/>
                <a:gd name="T1" fmla="*/ 1182168 h 2369152"/>
                <a:gd name="T2" fmla="*/ 0 w 2369150"/>
                <a:gd name="T3" fmla="*/ 1182168 h 2369152"/>
                <a:gd name="T4" fmla="*/ 1188530 w 2369150"/>
                <a:gd name="T5" fmla="*/ 0 h 2369152"/>
                <a:gd name="T6" fmla="*/ 2377056 w 2369150"/>
                <a:gd name="T7" fmla="*/ 1182167 h 2369152"/>
                <a:gd name="T8" fmla="*/ 1916455 w 2369150"/>
                <a:gd name="T9" fmla="*/ 1182167 h 2369152"/>
                <a:gd name="T10" fmla="*/ 1916454 w 2369150"/>
                <a:gd name="T11" fmla="*/ 1182167 h 2369152"/>
                <a:gd name="T12" fmla="*/ 1188530 w 2369150"/>
                <a:gd name="T13" fmla="*/ 458136 h 2369152"/>
                <a:gd name="T14" fmla="*/ 460602 w 2369150"/>
                <a:gd name="T15" fmla="*/ 1182168 h 2369152"/>
                <a:gd name="T16" fmla="*/ 0 w 2369150"/>
                <a:gd name="T17" fmla="*/ 1182168 h 2369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69150"/>
                <a:gd name="T28" fmla="*/ 0 h 2369152"/>
                <a:gd name="T29" fmla="*/ 2369150 w 2369150"/>
                <a:gd name="T30" fmla="*/ 1184575 h 23691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69150" h="2369152">
                  <a:moveTo>
                    <a:pt x="0" y="1184575"/>
                  </a:moveTo>
                  <a:lnTo>
                    <a:pt x="0" y="1184575"/>
                  </a:lnTo>
                  <a:cubicBezTo>
                    <a:pt x="0" y="530352"/>
                    <a:pt x="530352" y="0"/>
                    <a:pt x="1184575" y="0"/>
                  </a:cubicBezTo>
                  <a:cubicBezTo>
                    <a:pt x="1838796" y="0"/>
                    <a:pt x="2369148" y="530351"/>
                    <a:pt x="2369149" y="1184574"/>
                  </a:cubicBezTo>
                  <a:lnTo>
                    <a:pt x="1910080" y="1184574"/>
                  </a:lnTo>
                  <a:lnTo>
                    <a:pt x="1910079" y="1184574"/>
                  </a:lnTo>
                  <a:cubicBezTo>
                    <a:pt x="1910078" y="783888"/>
                    <a:pt x="1585259" y="459070"/>
                    <a:pt x="1184575" y="459070"/>
                  </a:cubicBezTo>
                  <a:cubicBezTo>
                    <a:pt x="783890" y="459070"/>
                    <a:pt x="459070" y="783889"/>
                    <a:pt x="459070" y="1184575"/>
                  </a:cubicBezTo>
                  <a:lnTo>
                    <a:pt x="0" y="11845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5000"/>
                  </a:srgbClr>
                </a:gs>
                <a:gs pos="50000">
                  <a:srgbClr val="FFFFFF">
                    <a:alpha val="22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89" name="타원 217"/>
            <p:cNvSpPr>
              <a:spLocks noChangeArrowheads="1"/>
            </p:cNvSpPr>
            <p:nvPr/>
          </p:nvSpPr>
          <p:spPr bwMode="auto">
            <a:xfrm>
              <a:off x="1624013" y="2505075"/>
              <a:ext cx="1273175" cy="1274763"/>
            </a:xfrm>
            <a:prstGeom prst="ellipse">
              <a:avLst/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0" name="막힌 원호 225"/>
            <p:cNvSpPr/>
            <p:nvPr/>
          </p:nvSpPr>
          <p:spPr bwMode="auto">
            <a:xfrm rot="5400000">
              <a:off x="4925218" y="1904207"/>
              <a:ext cx="2436813" cy="2444750"/>
            </a:xfrm>
            <a:custGeom>
              <a:avLst/>
              <a:gdLst>
                <a:gd name="T0" fmla="*/ 7 w 2436720"/>
                <a:gd name="T1" fmla="*/ 1228325 h 2444258"/>
                <a:gd name="T2" fmla="*/ 7 w 2436720"/>
                <a:gd name="T3" fmla="*/ 1228324 h 2444258"/>
                <a:gd name="T4" fmla="*/ 0 w 2436720"/>
                <a:gd name="T5" fmla="*/ 1224097 h 2444258"/>
                <a:gd name="T6" fmla="*/ 1218736 w 2436720"/>
                <a:gd name="T7" fmla="*/ 0 h 2444258"/>
                <a:gd name="T8" fmla="*/ 2437384 w 2436720"/>
                <a:gd name="T9" fmla="*/ 1210156 h 2444258"/>
                <a:gd name="T10" fmla="*/ 1965182 w 2436720"/>
                <a:gd name="T11" fmla="*/ 1215559 h 2444258"/>
                <a:gd name="T12" fmla="*/ 1965181 w 2436720"/>
                <a:gd name="T13" fmla="*/ 1215559 h 2444258"/>
                <a:gd name="T14" fmla="*/ 1218736 w 2436720"/>
                <a:gd name="T15" fmla="*/ 472850 h 2444258"/>
                <a:gd name="T16" fmla="*/ 472234 w 2436720"/>
                <a:gd name="T17" fmla="*/ 1224097 h 2444258"/>
                <a:gd name="T18" fmla="*/ 472238 w 2436720"/>
                <a:gd name="T19" fmla="*/ 1226690 h 2444258"/>
                <a:gd name="T20" fmla="*/ 7 w 2436720"/>
                <a:gd name="T21" fmla="*/ 122832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36720"/>
                <a:gd name="T34" fmla="*/ 0 h 2444258"/>
                <a:gd name="T35" fmla="*/ 2436641 w 2436720"/>
                <a:gd name="T36" fmla="*/ 1226349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36720" h="2444258">
                  <a:moveTo>
                    <a:pt x="7" y="1226349"/>
                  </a:moveTo>
                  <a:lnTo>
                    <a:pt x="7" y="1226348"/>
                  </a:lnTo>
                  <a:cubicBezTo>
                    <a:pt x="2" y="1224942"/>
                    <a:pt x="0" y="1223535"/>
                    <a:pt x="0" y="1222129"/>
                  </a:cubicBezTo>
                  <a:cubicBezTo>
                    <a:pt x="0" y="547165"/>
                    <a:pt x="545478" y="0"/>
                    <a:pt x="1218360" y="0"/>
                  </a:cubicBezTo>
                  <a:cubicBezTo>
                    <a:pt x="1885829" y="0"/>
                    <a:pt x="2429039" y="538720"/>
                    <a:pt x="2436640" y="1208211"/>
                  </a:cubicBezTo>
                  <a:lnTo>
                    <a:pt x="1964582" y="1213604"/>
                  </a:lnTo>
                  <a:lnTo>
                    <a:pt x="1964581" y="1213604"/>
                  </a:lnTo>
                  <a:cubicBezTo>
                    <a:pt x="1959934" y="802720"/>
                    <a:pt x="1627204" y="472090"/>
                    <a:pt x="1218360" y="472090"/>
                  </a:cubicBezTo>
                  <a:cubicBezTo>
                    <a:pt x="806206" y="472090"/>
                    <a:pt x="472090" y="807893"/>
                    <a:pt x="472090" y="1222129"/>
                  </a:cubicBezTo>
                  <a:cubicBezTo>
                    <a:pt x="472090" y="1222990"/>
                    <a:pt x="472091" y="1223852"/>
                    <a:pt x="472094" y="1224714"/>
                  </a:cubicBezTo>
                  <a:lnTo>
                    <a:pt x="7" y="1226349"/>
                  </a:lnTo>
                  <a:close/>
                </a:path>
              </a:pathLst>
            </a:custGeom>
            <a:solidFill>
              <a:srgbClr val="9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1" name="막힌 원호 224"/>
            <p:cNvSpPr/>
            <p:nvPr/>
          </p:nvSpPr>
          <p:spPr bwMode="auto">
            <a:xfrm rot="16200000">
              <a:off x="4925219" y="1901031"/>
              <a:ext cx="2444750" cy="2446338"/>
            </a:xfrm>
            <a:custGeom>
              <a:avLst/>
              <a:gdLst>
                <a:gd name="T0" fmla="*/ 132 w 2444256"/>
                <a:gd name="T1" fmla="*/ 1248575 h 2444258"/>
                <a:gd name="T2" fmla="*/ 132 w 2444256"/>
                <a:gd name="T3" fmla="*/ 1248574 h 2444258"/>
                <a:gd name="T4" fmla="*/ 0 w 2444256"/>
                <a:gd name="T5" fmla="*/ 1230474 h 2444258"/>
                <a:gd name="T6" fmla="*/ 1224104 w 2444256"/>
                <a:gd name="T7" fmla="*/ 0 h 2444258"/>
                <a:gd name="T8" fmla="*/ 2448197 w 2444256"/>
                <a:gd name="T9" fmla="*/ 1224864 h 2444258"/>
                <a:gd name="T10" fmla="*/ 1974696 w 2444256"/>
                <a:gd name="T11" fmla="*/ 1227035 h 2444258"/>
                <a:gd name="T12" fmla="*/ 1974696 w 2444256"/>
                <a:gd name="T13" fmla="*/ 1227034 h 2444258"/>
                <a:gd name="T14" fmla="*/ 1224105 w 2444256"/>
                <a:gd name="T15" fmla="*/ 475972 h 2444258"/>
                <a:gd name="T16" fmla="*/ 473513 w 2444256"/>
                <a:gd name="T17" fmla="*/ 1230474 h 2444258"/>
                <a:gd name="T18" fmla="*/ 473594 w 2444256"/>
                <a:gd name="T19" fmla="*/ 1241572 h 2444258"/>
                <a:gd name="T20" fmla="*/ 132 w 2444256"/>
                <a:gd name="T21" fmla="*/ 124857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44256"/>
                <a:gd name="T34" fmla="*/ 0 h 2444258"/>
                <a:gd name="T35" fmla="*/ 2444243 w 2444256"/>
                <a:gd name="T36" fmla="*/ 1240107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44256" h="2444258">
                  <a:moveTo>
                    <a:pt x="132" y="1240107"/>
                  </a:moveTo>
                  <a:lnTo>
                    <a:pt x="132" y="1240106"/>
                  </a:lnTo>
                  <a:cubicBezTo>
                    <a:pt x="44" y="1234114"/>
                    <a:pt x="0" y="1228121"/>
                    <a:pt x="0" y="1222129"/>
                  </a:cubicBezTo>
                  <a:cubicBezTo>
                    <a:pt x="0" y="547165"/>
                    <a:pt x="547165" y="0"/>
                    <a:pt x="1222128" y="0"/>
                  </a:cubicBezTo>
                  <a:cubicBezTo>
                    <a:pt x="1894916" y="0"/>
                    <a:pt x="2441176" y="543776"/>
                    <a:pt x="2444243" y="1216557"/>
                  </a:cubicBezTo>
                  <a:lnTo>
                    <a:pt x="1971505" y="1218713"/>
                  </a:lnTo>
                  <a:lnTo>
                    <a:pt x="1971505" y="1218712"/>
                  </a:lnTo>
                  <a:cubicBezTo>
                    <a:pt x="1969624" y="806176"/>
                    <a:pt x="1634668" y="472744"/>
                    <a:pt x="1222129" y="472744"/>
                  </a:cubicBezTo>
                  <a:cubicBezTo>
                    <a:pt x="808255" y="472744"/>
                    <a:pt x="472745" y="808255"/>
                    <a:pt x="472745" y="1222129"/>
                  </a:cubicBezTo>
                  <a:cubicBezTo>
                    <a:pt x="472745" y="1225803"/>
                    <a:pt x="472772" y="1229478"/>
                    <a:pt x="472826" y="1233152"/>
                  </a:cubicBezTo>
                  <a:lnTo>
                    <a:pt x="132" y="1240107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6" name="TextBox 13"/>
            <p:cNvSpPr txBox="1">
              <a:spLocks noChangeArrowheads="1"/>
            </p:cNvSpPr>
            <p:nvPr/>
          </p:nvSpPr>
          <p:spPr bwMode="auto">
            <a:xfrm>
              <a:off x="1841571" y="3012615"/>
              <a:ext cx="2301918" cy="35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400" b="1" baseline="-25000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ODD+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 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97" name="TextBox 13"/>
            <p:cNvSpPr txBox="1">
              <a:spLocks noChangeArrowheads="1"/>
            </p:cNvSpPr>
            <p:nvPr/>
          </p:nvSpPr>
          <p:spPr bwMode="auto">
            <a:xfrm>
              <a:off x="8103373" y="3003784"/>
              <a:ext cx="2502509" cy="35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400" b="1" baseline="-25000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CD+</a:t>
              </a:r>
              <a:endParaRPr lang="en-US" altLang="zh-CN" sz="2400" b="1" baseline="-25000" dirty="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98" name="TextBox 13"/>
            <p:cNvSpPr txBox="1">
              <a:spLocks noChangeArrowheads="1"/>
            </p:cNvSpPr>
            <p:nvPr/>
          </p:nvSpPr>
          <p:spPr bwMode="auto">
            <a:xfrm>
              <a:off x="5444406" y="2833740"/>
              <a:ext cx="1419776" cy="35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400" b="1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400" b="1" baseline="-250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DBD+</a:t>
              </a:r>
              <a:endPara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37980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9980" y="4351655"/>
            <a:ext cx="102609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ADHD is a highly heterogeneous disease.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N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 significant difference was even found between ADHD</a:t>
            </a:r>
            <a:r>
              <a:rPr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CD+ 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and HCs.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omorbid ODD/CD is an important contributing factor to the heterogeneity of ADHD.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2985" y="545465"/>
            <a:ext cx="236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Conclusion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" name="文本框 31"/>
          <p:cNvSpPr txBox="1"/>
          <p:nvPr/>
        </p:nvSpPr>
        <p:spPr>
          <a:xfrm>
            <a:off x="1022985" y="545465"/>
            <a:ext cx="236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Conclusion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10404" y="67348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灯片编号占位符 1"/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09980" y="1475740"/>
            <a:ext cx="9787890" cy="2599690"/>
            <a:chOff x="1624013" y="1912079"/>
            <a:chExt cx="9069387" cy="2469422"/>
          </a:xfrm>
        </p:grpSpPr>
        <p:sp>
          <p:nvSpPr>
            <p:cNvPr id="24" name="오른쪽 화살표 216"/>
            <p:cNvSpPr>
              <a:spLocks noChangeArrowheads="1"/>
            </p:cNvSpPr>
            <p:nvPr/>
          </p:nvSpPr>
          <p:spPr bwMode="auto">
            <a:xfrm>
              <a:off x="2781300" y="2509838"/>
              <a:ext cx="1785938" cy="1266825"/>
            </a:xfrm>
            <a:prstGeom prst="rightArrow">
              <a:avLst>
                <a:gd name="adj1" fmla="val 55935"/>
                <a:gd name="adj2" fmla="val 50001"/>
              </a:avLst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6" name="오른쪽 화살표 218"/>
            <p:cNvSpPr>
              <a:spLocks noChangeArrowheads="1"/>
            </p:cNvSpPr>
            <p:nvPr/>
          </p:nvSpPr>
          <p:spPr bwMode="auto">
            <a:xfrm flipH="1">
              <a:off x="7758113" y="2553469"/>
              <a:ext cx="1893887" cy="1266825"/>
            </a:xfrm>
            <a:prstGeom prst="rightArrow">
              <a:avLst>
                <a:gd name="adj1" fmla="val 55935"/>
                <a:gd name="adj2" fmla="val 5006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7" name="타원 219"/>
            <p:cNvSpPr>
              <a:spLocks noChangeArrowheads="1"/>
            </p:cNvSpPr>
            <p:nvPr/>
          </p:nvSpPr>
          <p:spPr bwMode="auto">
            <a:xfrm>
              <a:off x="9420225" y="2485206"/>
              <a:ext cx="1273175" cy="12747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8" name="막힌 원호 127"/>
            <p:cNvSpPr/>
            <p:nvPr/>
          </p:nvSpPr>
          <p:spPr bwMode="auto">
            <a:xfrm rot="16200000">
              <a:off x="4937919" y="2012157"/>
              <a:ext cx="2370137" cy="2368550"/>
            </a:xfrm>
            <a:custGeom>
              <a:avLst/>
              <a:gdLst>
                <a:gd name="T0" fmla="*/ 0 w 2369150"/>
                <a:gd name="T1" fmla="*/ 1182168 h 2369152"/>
                <a:gd name="T2" fmla="*/ 0 w 2369150"/>
                <a:gd name="T3" fmla="*/ 1182168 h 2369152"/>
                <a:gd name="T4" fmla="*/ 1188530 w 2369150"/>
                <a:gd name="T5" fmla="*/ 0 h 2369152"/>
                <a:gd name="T6" fmla="*/ 2377056 w 2369150"/>
                <a:gd name="T7" fmla="*/ 1182167 h 2369152"/>
                <a:gd name="T8" fmla="*/ 1916455 w 2369150"/>
                <a:gd name="T9" fmla="*/ 1182167 h 2369152"/>
                <a:gd name="T10" fmla="*/ 1916454 w 2369150"/>
                <a:gd name="T11" fmla="*/ 1182167 h 2369152"/>
                <a:gd name="T12" fmla="*/ 1188530 w 2369150"/>
                <a:gd name="T13" fmla="*/ 458136 h 2369152"/>
                <a:gd name="T14" fmla="*/ 460602 w 2369150"/>
                <a:gd name="T15" fmla="*/ 1182168 h 2369152"/>
                <a:gd name="T16" fmla="*/ 0 w 2369150"/>
                <a:gd name="T17" fmla="*/ 1182168 h 2369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69150"/>
                <a:gd name="T28" fmla="*/ 0 h 2369152"/>
                <a:gd name="T29" fmla="*/ 2369150 w 2369150"/>
                <a:gd name="T30" fmla="*/ 1184575 h 23691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69150" h="2369152">
                  <a:moveTo>
                    <a:pt x="0" y="1184575"/>
                  </a:moveTo>
                  <a:lnTo>
                    <a:pt x="0" y="1184575"/>
                  </a:lnTo>
                  <a:cubicBezTo>
                    <a:pt x="0" y="530352"/>
                    <a:pt x="530352" y="0"/>
                    <a:pt x="1184575" y="0"/>
                  </a:cubicBezTo>
                  <a:cubicBezTo>
                    <a:pt x="1838796" y="0"/>
                    <a:pt x="2369148" y="530351"/>
                    <a:pt x="2369149" y="1184574"/>
                  </a:cubicBezTo>
                  <a:lnTo>
                    <a:pt x="1910080" y="1184574"/>
                  </a:lnTo>
                  <a:lnTo>
                    <a:pt x="1910079" y="1184574"/>
                  </a:lnTo>
                  <a:cubicBezTo>
                    <a:pt x="1910078" y="783888"/>
                    <a:pt x="1585259" y="459070"/>
                    <a:pt x="1184575" y="459070"/>
                  </a:cubicBezTo>
                  <a:cubicBezTo>
                    <a:pt x="783890" y="459070"/>
                    <a:pt x="459070" y="783889"/>
                    <a:pt x="459070" y="1184575"/>
                  </a:cubicBezTo>
                  <a:lnTo>
                    <a:pt x="0" y="118457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45000"/>
                  </a:srgbClr>
                </a:gs>
                <a:gs pos="50000">
                  <a:srgbClr val="FFFFFF">
                    <a:alpha val="225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29" name="타원 217"/>
            <p:cNvSpPr>
              <a:spLocks noChangeArrowheads="1"/>
            </p:cNvSpPr>
            <p:nvPr/>
          </p:nvSpPr>
          <p:spPr bwMode="auto">
            <a:xfrm>
              <a:off x="1624013" y="2505075"/>
              <a:ext cx="1273175" cy="1274763"/>
            </a:xfrm>
            <a:prstGeom prst="ellipse">
              <a:avLst/>
            </a:pr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ko-KR" altLang="en-US" sz="2400">
                <a:solidFill>
                  <a:srgbClr val="FFFFFF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0" name="막힌 원호 225"/>
            <p:cNvSpPr/>
            <p:nvPr/>
          </p:nvSpPr>
          <p:spPr bwMode="auto">
            <a:xfrm rot="5400000">
              <a:off x="5117032" y="1912048"/>
              <a:ext cx="2436813" cy="2444750"/>
            </a:xfrm>
            <a:custGeom>
              <a:avLst/>
              <a:gdLst>
                <a:gd name="T0" fmla="*/ 7 w 2436720"/>
                <a:gd name="T1" fmla="*/ 1228325 h 2444258"/>
                <a:gd name="T2" fmla="*/ 7 w 2436720"/>
                <a:gd name="T3" fmla="*/ 1228324 h 2444258"/>
                <a:gd name="T4" fmla="*/ 0 w 2436720"/>
                <a:gd name="T5" fmla="*/ 1224097 h 2444258"/>
                <a:gd name="T6" fmla="*/ 1218736 w 2436720"/>
                <a:gd name="T7" fmla="*/ 0 h 2444258"/>
                <a:gd name="T8" fmla="*/ 2437384 w 2436720"/>
                <a:gd name="T9" fmla="*/ 1210156 h 2444258"/>
                <a:gd name="T10" fmla="*/ 1965182 w 2436720"/>
                <a:gd name="T11" fmla="*/ 1215559 h 2444258"/>
                <a:gd name="T12" fmla="*/ 1965181 w 2436720"/>
                <a:gd name="T13" fmla="*/ 1215559 h 2444258"/>
                <a:gd name="T14" fmla="*/ 1218736 w 2436720"/>
                <a:gd name="T15" fmla="*/ 472850 h 2444258"/>
                <a:gd name="T16" fmla="*/ 472234 w 2436720"/>
                <a:gd name="T17" fmla="*/ 1224097 h 2444258"/>
                <a:gd name="T18" fmla="*/ 472238 w 2436720"/>
                <a:gd name="T19" fmla="*/ 1226690 h 2444258"/>
                <a:gd name="T20" fmla="*/ 7 w 2436720"/>
                <a:gd name="T21" fmla="*/ 122832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36720"/>
                <a:gd name="T34" fmla="*/ 0 h 2444258"/>
                <a:gd name="T35" fmla="*/ 2436641 w 2436720"/>
                <a:gd name="T36" fmla="*/ 1226349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36720" h="2444258">
                  <a:moveTo>
                    <a:pt x="7" y="1226349"/>
                  </a:moveTo>
                  <a:lnTo>
                    <a:pt x="7" y="1226348"/>
                  </a:lnTo>
                  <a:cubicBezTo>
                    <a:pt x="2" y="1224942"/>
                    <a:pt x="0" y="1223535"/>
                    <a:pt x="0" y="1222129"/>
                  </a:cubicBezTo>
                  <a:cubicBezTo>
                    <a:pt x="0" y="547165"/>
                    <a:pt x="545478" y="0"/>
                    <a:pt x="1218360" y="0"/>
                  </a:cubicBezTo>
                  <a:cubicBezTo>
                    <a:pt x="1885829" y="0"/>
                    <a:pt x="2429039" y="538720"/>
                    <a:pt x="2436640" y="1208211"/>
                  </a:cubicBezTo>
                  <a:lnTo>
                    <a:pt x="1964582" y="1213604"/>
                  </a:lnTo>
                  <a:lnTo>
                    <a:pt x="1964581" y="1213604"/>
                  </a:lnTo>
                  <a:cubicBezTo>
                    <a:pt x="1959934" y="802720"/>
                    <a:pt x="1627204" y="472090"/>
                    <a:pt x="1218360" y="472090"/>
                  </a:cubicBezTo>
                  <a:cubicBezTo>
                    <a:pt x="806206" y="472090"/>
                    <a:pt x="472090" y="807893"/>
                    <a:pt x="472090" y="1222129"/>
                  </a:cubicBezTo>
                  <a:cubicBezTo>
                    <a:pt x="472090" y="1222990"/>
                    <a:pt x="472091" y="1223852"/>
                    <a:pt x="472094" y="1224714"/>
                  </a:cubicBezTo>
                  <a:lnTo>
                    <a:pt x="7" y="122634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4" name="막힌 원호 224"/>
            <p:cNvSpPr/>
            <p:nvPr/>
          </p:nvSpPr>
          <p:spPr bwMode="auto">
            <a:xfrm rot="16200000">
              <a:off x="4765766" y="1911285"/>
              <a:ext cx="2444750" cy="2446338"/>
            </a:xfrm>
            <a:custGeom>
              <a:avLst/>
              <a:gdLst>
                <a:gd name="T0" fmla="*/ 132 w 2444256"/>
                <a:gd name="T1" fmla="*/ 1248575 h 2444258"/>
                <a:gd name="T2" fmla="*/ 132 w 2444256"/>
                <a:gd name="T3" fmla="*/ 1248574 h 2444258"/>
                <a:gd name="T4" fmla="*/ 0 w 2444256"/>
                <a:gd name="T5" fmla="*/ 1230474 h 2444258"/>
                <a:gd name="T6" fmla="*/ 1224104 w 2444256"/>
                <a:gd name="T7" fmla="*/ 0 h 2444258"/>
                <a:gd name="T8" fmla="*/ 2448197 w 2444256"/>
                <a:gd name="T9" fmla="*/ 1224864 h 2444258"/>
                <a:gd name="T10" fmla="*/ 1974696 w 2444256"/>
                <a:gd name="T11" fmla="*/ 1227035 h 2444258"/>
                <a:gd name="T12" fmla="*/ 1974696 w 2444256"/>
                <a:gd name="T13" fmla="*/ 1227034 h 2444258"/>
                <a:gd name="T14" fmla="*/ 1224105 w 2444256"/>
                <a:gd name="T15" fmla="*/ 475972 h 2444258"/>
                <a:gd name="T16" fmla="*/ 473513 w 2444256"/>
                <a:gd name="T17" fmla="*/ 1230474 h 2444258"/>
                <a:gd name="T18" fmla="*/ 473594 w 2444256"/>
                <a:gd name="T19" fmla="*/ 1241572 h 2444258"/>
                <a:gd name="T20" fmla="*/ 132 w 2444256"/>
                <a:gd name="T21" fmla="*/ 1248575 h 244425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44256"/>
                <a:gd name="T34" fmla="*/ 0 h 2444258"/>
                <a:gd name="T35" fmla="*/ 2444243 w 2444256"/>
                <a:gd name="T36" fmla="*/ 1240107 h 244425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44256" h="2444258">
                  <a:moveTo>
                    <a:pt x="132" y="1240107"/>
                  </a:moveTo>
                  <a:lnTo>
                    <a:pt x="132" y="1240106"/>
                  </a:lnTo>
                  <a:cubicBezTo>
                    <a:pt x="44" y="1234114"/>
                    <a:pt x="0" y="1228121"/>
                    <a:pt x="0" y="1222129"/>
                  </a:cubicBezTo>
                  <a:cubicBezTo>
                    <a:pt x="0" y="547165"/>
                    <a:pt x="547165" y="0"/>
                    <a:pt x="1222128" y="0"/>
                  </a:cubicBezTo>
                  <a:cubicBezTo>
                    <a:pt x="1894916" y="0"/>
                    <a:pt x="2441176" y="543776"/>
                    <a:pt x="2444243" y="1216557"/>
                  </a:cubicBezTo>
                  <a:lnTo>
                    <a:pt x="1971505" y="1218713"/>
                  </a:lnTo>
                  <a:lnTo>
                    <a:pt x="1971505" y="1218712"/>
                  </a:lnTo>
                  <a:cubicBezTo>
                    <a:pt x="1969624" y="806176"/>
                    <a:pt x="1634668" y="472744"/>
                    <a:pt x="1222129" y="472744"/>
                  </a:cubicBezTo>
                  <a:cubicBezTo>
                    <a:pt x="808255" y="472744"/>
                    <a:pt x="472745" y="808255"/>
                    <a:pt x="472745" y="1222129"/>
                  </a:cubicBezTo>
                  <a:cubicBezTo>
                    <a:pt x="472745" y="1225803"/>
                    <a:pt x="472772" y="1229478"/>
                    <a:pt x="472826" y="1233152"/>
                  </a:cubicBezTo>
                  <a:lnTo>
                    <a:pt x="132" y="1240107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1841571" y="3012615"/>
              <a:ext cx="2301918" cy="35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400" b="1" baseline="-25000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ODD+</a:t>
              </a:r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 </a:t>
              </a:r>
              <a:endParaRPr lang="en-US" altLang="zh-CN" sz="2400" b="1" dirty="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8103373" y="3003784"/>
              <a:ext cx="2502509" cy="350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/>
              <a:r>
                <a:rPr lang="en-US" altLang="zh-CN" sz="2400" b="1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400" b="1" baseline="-25000" dirty="0">
                  <a:solidFill>
                    <a:schemeClr val="bg1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CD+</a:t>
              </a:r>
              <a:endParaRPr lang="en-US" altLang="zh-CN" sz="2400" b="1" baseline="-25000" dirty="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5262594" y="2930248"/>
              <a:ext cx="1846356" cy="408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 b="1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ADHD</a:t>
              </a:r>
              <a:r>
                <a:rPr lang="en-US" altLang="zh-CN" sz="2800" b="1" baseline="-25000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lt"/>
                </a:rPr>
                <a:t>DBD+</a:t>
              </a:r>
              <a:endParaRPr lang="en-US" altLang="zh-CN" sz="28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9980" y="4351655"/>
            <a:ext cx="102609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ADHD is a highly heterogeneous disease.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N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 significant difference was even found between ADHD</a:t>
            </a:r>
            <a:r>
              <a:rPr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CD+ 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and HCs.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C</a:t>
            </a:r>
            <a:r>
              <a:rPr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omorbid ODD/CD is an important contributing factor to the heterogeneity of ADHD.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4" name="矩形 33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" name="图片 2" descr="照骗"/>
          <p:cNvPicPr>
            <a:picLocks noChangeAspect="1"/>
          </p:cNvPicPr>
          <p:nvPr/>
        </p:nvPicPr>
        <p:blipFill>
          <a:blip r:embed="rId2"/>
          <a:srcRect t="18923" b="21381"/>
          <a:stretch>
            <a:fillRect/>
          </a:stretch>
        </p:blipFill>
        <p:spPr>
          <a:xfrm>
            <a:off x="5848350" y="2416175"/>
            <a:ext cx="5958840" cy="2829560"/>
          </a:xfrm>
          <a:prstGeom prst="rect">
            <a:avLst/>
          </a:prstGeom>
        </p:spPr>
      </p:pic>
      <p:sp>
        <p:nvSpPr>
          <p:cNvPr id="4" name="灯片编号占位符 1"/>
          <p:cNvSpPr>
            <a:spLocks noGrp="1"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en-US" dirty="0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0195" y="1278890"/>
            <a:ext cx="590296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50000"/>
              </a:lnSpc>
            </a:pPr>
            <a:r>
              <a:rPr lang="en-US" b="0">
                <a:latin typeface="Times New Roman" panose="02020603050405020304" charset="0"/>
                <a:cs typeface="Times New Roman" panose="02020603050405020304" charset="0"/>
              </a:rPr>
              <a:t>1. Peking University Sixth Hospital/Institute of Mental Health, Beijing 100191, China2. NHC Key Laboratory of Mental Health (Peking University), National Clinical Research Center for Mental Disorders (Peking University Sixth Hospital), Beijing 100191, China</a:t>
            </a:r>
            <a:endParaRPr lang="en-US" b="0" baseline="300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Beijing Normal University, State Key Laboratory of Cognitive Neuroscience and Learning, Beijing 100875, China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alt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*Corresponding Author: </a:t>
            </a:r>
            <a:endParaRPr lang="en-US" alt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alt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Qiujin Qian, qianqiujin@bjmu.edu.cn; </a:t>
            </a:r>
            <a:endParaRPr lang="en-US" alt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alt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Haijing Niu, niuhjing@bnu.edu.cn; </a:t>
            </a:r>
            <a:endParaRPr lang="en-US" alt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>
              <a:lnSpc>
                <a:spcPct val="150000"/>
              </a:lnSpc>
            </a:pPr>
            <a:r>
              <a:rPr lang="en-US" altLang="en-US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Lu Liu, liulupku@bjmu.edu.cn   </a:t>
            </a:r>
            <a:endParaRPr lang="en-US" alt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1870" y="540385"/>
            <a:ext cx="4499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  <a:cs typeface="Times New Roman" panose="02020603050405020304" charset="0"/>
              </a:rPr>
              <a:t>Acknowledgements</a:t>
            </a:r>
            <a:endParaRPr lang="en-US" altLang="zh-CN" sz="3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6"/>
          <a:stretch>
            <a:fillRect/>
          </a:stretch>
        </p:blipFill>
        <p:spPr>
          <a:xfrm>
            <a:off x="0" y="0"/>
            <a:ext cx="12192000" cy="44818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771900"/>
            <a:ext cx="12192000" cy="3086100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754755" y="4178300"/>
            <a:ext cx="485775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Thank you</a:t>
            </a:r>
            <a:endParaRPr lang="en-US" altLang="zh-CN" sz="5400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华文中宋" panose="02010600040101010101" pitchFamily="2" charset="-122"/>
                <a:cs typeface="Times New Roman" panose="02020603050405020304" charset="0"/>
              </a:rPr>
              <a:t>liuningning@pku.edu.cn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charset="0"/>
              <a:ea typeface="华文中宋" panose="0201060004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60" y="5933126"/>
            <a:ext cx="2629278" cy="55031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496272" y="6492875"/>
            <a:ext cx="2743200" cy="365125"/>
          </a:xfrm>
        </p:spPr>
        <p:txBody>
          <a:bodyPr/>
          <a:p>
            <a:fld id="{48F63A3B-78C7-47BE-AE5E-E10140E04643}" type="slidenum">
              <a:rPr lang="en-US" smtClean="0"/>
            </a:fld>
            <a:endParaRPr 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51865" y="545465"/>
            <a:ext cx="170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Method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20035" y="6527800"/>
            <a:ext cx="65525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Wang., et.al. 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Neurophoton.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2020</a:t>
            </a:r>
            <a:endParaRPr lang="en-US" altLang="zh-CN" sz="1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 descr="Figure 3"/>
          <p:cNvPicPr>
            <a:picLocks noChangeAspect="1"/>
          </p:cNvPicPr>
          <p:nvPr/>
        </p:nvPicPr>
        <p:blipFill>
          <a:blip r:embed="rId2"/>
          <a:srcRect l="4500" t="11062" r="52208" b="13914"/>
          <a:stretch>
            <a:fillRect/>
          </a:stretch>
        </p:blipFill>
        <p:spPr>
          <a:xfrm>
            <a:off x="6009005" y="3798570"/>
            <a:ext cx="2378075" cy="232854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95020" y="4235450"/>
            <a:ext cx="4377690" cy="1927860"/>
          </a:xfrm>
          <a:prstGeom prst="roundRect">
            <a:avLst/>
          </a:prstGeom>
          <a:solidFill>
            <a:srgbClr val="9A0000"/>
          </a:solidFill>
          <a:ln>
            <a:solidFill>
              <a:srgbClr val="7E1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CD/ODD</a:t>
            </a:r>
            <a:r>
              <a:rPr lang="zh-CN" altLang="en-US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：</a:t>
            </a:r>
            <a:r>
              <a:rPr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NICHQ Vanderbilt ADHD screen Assessment Scale</a:t>
            </a:r>
            <a:endParaRPr sz="1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Working Memory: </a:t>
            </a:r>
            <a:r>
              <a:rPr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Rey–Osterrieth complex figure test (RCFT)</a:t>
            </a:r>
            <a:endParaRPr sz="1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</a:t>
            </a:r>
            <a:r>
              <a:rPr lang="zh-CN" altLang="en-US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ognitive flexibility</a:t>
            </a: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: </a:t>
            </a:r>
            <a:r>
              <a:rPr lang="zh-CN" altLang="en-US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The Trail Making Test (TMT)</a:t>
            </a:r>
            <a:endParaRPr lang="zh-CN" altLang="en-US" sz="1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I</a:t>
            </a:r>
            <a:r>
              <a:rPr lang="zh-CN" altLang="en-US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nhibitory control：</a:t>
            </a:r>
            <a:r>
              <a:rPr lang="en-US" altLang="zh-CN" sz="140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Stroop Color-Word Test</a:t>
            </a:r>
            <a:endParaRPr lang="en-US" altLang="zh-CN" sz="140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94385" y="1610995"/>
            <a:ext cx="4378325" cy="2519045"/>
          </a:xfrm>
          <a:prstGeom prst="roundRect">
            <a:avLst/>
          </a:prstGeom>
          <a:solidFill>
            <a:srgbClr val="9A0000"/>
          </a:solidFill>
          <a:ln>
            <a:solidFill>
              <a:srgbClr val="7E18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2,458人： 1,026 ADHD</a:t>
            </a:r>
            <a:r>
              <a:rPr lang="zh-CN" altLang="en-US" sz="1600" baseline="-250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DBD+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, 1,026 ADHD</a:t>
            </a:r>
            <a:r>
              <a:rPr lang="zh-CN" altLang="en-US" sz="1600" baseline="-250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only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and 406 HCs</a:t>
            </a:r>
            <a:endParaRPr lang="zh-CN" altLang="en-US" sz="1600">
              <a:solidFill>
                <a:schemeClr val="bg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Age rang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：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6~17y</a:t>
            </a:r>
            <a:endParaRPr lang="en-US" altLang="zh-CN" sz="1600">
              <a:solidFill>
                <a:schemeClr val="bg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 IQ ≥ 80</a:t>
            </a:r>
            <a:endParaRPr lang="en-US" altLang="zh-CN" sz="1600">
              <a:solidFill>
                <a:schemeClr val="bg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Medicine-naïve</a:t>
            </a:r>
            <a:endParaRPr lang="zh-CN" altLang="en-US" sz="1600">
              <a:solidFill>
                <a:schemeClr val="bg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N</a:t>
            </a:r>
            <a:r>
              <a:rPr lang="zh-CN" altLang="en-US" sz="1600">
                <a:solidFill>
                  <a:schemeClr val="bg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o history of head trauma, neurological illness or other severe diseases</a:t>
            </a:r>
            <a:endParaRPr lang="zh-CN" altLang="en-US" sz="1600">
              <a:solidFill>
                <a:schemeClr val="bg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3"/>
          <a:srcRect t="9432" r="55841"/>
          <a:stretch>
            <a:fillRect/>
          </a:stretch>
        </p:blipFill>
        <p:spPr>
          <a:xfrm>
            <a:off x="8785860" y="3536315"/>
            <a:ext cx="3037205" cy="26854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5360035" y="1596390"/>
            <a:ext cx="15240" cy="45072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55" y="1518285"/>
            <a:ext cx="5757545" cy="2018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93105" y="3696335"/>
            <a:ext cx="1159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(c)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58530" y="3798570"/>
            <a:ext cx="1159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(d)</a:t>
            </a:r>
            <a:endParaRPr lang="zh-CN" altLang="en-US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59551" y="340946"/>
            <a:ext cx="5517516" cy="962404"/>
            <a:chOff x="657210" y="372731"/>
            <a:chExt cx="5517516" cy="962404"/>
          </a:xfrm>
        </p:grpSpPr>
        <p:sp>
          <p:nvSpPr>
            <p:cNvPr id="30" name="文本框 29"/>
            <p:cNvSpPr txBox="1"/>
            <p:nvPr/>
          </p:nvSpPr>
          <p:spPr>
            <a:xfrm>
              <a:off x="657211" y="372731"/>
              <a:ext cx="5517515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</a:rPr>
                <a:t>提问：以往</a:t>
              </a:r>
              <a:r>
                <a:rPr lang="en-US" altLang="zh-CN" sz="3600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</a:rPr>
                <a:t>EF,</a:t>
              </a:r>
              <a:r>
                <a:rPr lang="zh-CN" altLang="en-US" sz="3600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</a:rPr>
                <a:t>脑研究</a:t>
              </a:r>
              <a:r>
                <a:rPr lang="zh-CN" altLang="en-US" sz="3600" dirty="0"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</a:rPr>
                <a:t>如何</a:t>
              </a:r>
              <a:endParaRPr lang="zh-CN" altLang="en-US" sz="3600" dirty="0">
                <a:latin typeface="方正粗黑宋简体" panose="02000000000000000000" pitchFamily="2" charset="-122"/>
                <a:ea typeface="方正粗黑宋简体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7210" y="936355"/>
              <a:ext cx="5105087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共病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DBD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的儿童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ADHD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的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EF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cs typeface="字魂105号-简雅黑" panose="00000500000000000000" pitchFamily="2" charset="-122"/>
                  <a:sym typeface="+mn-ea"/>
                </a:rPr>
                <a:t>和脑影像研究</a:t>
              </a:r>
              <a:endPara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字魂105号-简雅黑" panose="00000500000000000000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558165" y="1901190"/>
            <a:ext cx="5735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DBD+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存在</a:t>
            </a:r>
            <a:r>
              <a:rPr lang="en-US" altLang="zh-CN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EF</a:t>
            </a:r>
            <a:r>
              <a:rPr lang="zh-CN" altLang="en-US" sz="2400" b="1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和脑影像异常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8466" y="2337742"/>
            <a:ext cx="510508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ADHD</a:t>
            </a:r>
            <a:r>
              <a:rPr lang="en-US" altLang="zh-CN" sz="16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DBD+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存在反应抑制，工作记忆等损害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ADHD</a:t>
            </a:r>
            <a:r>
              <a:rPr lang="en-US" altLang="zh-CN" sz="16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DBD+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分数各向异性（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↓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；白质灰质体积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↓</a:t>
            </a:r>
            <a:endParaRPr lang="en-US" altLang="zh-CN" sz="16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705" y="3801110"/>
            <a:ext cx="2127885" cy="2443480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676910" y="4303395"/>
            <a:ext cx="1894840" cy="114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ADHD</a:t>
            </a:r>
            <a:r>
              <a:rPr lang="en-US" altLang="zh-CN" sz="2000" b="1" baseline="-25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ODD+</a:t>
            </a:r>
            <a:r>
              <a:rPr lang="zh-CN" altLang="en-US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和</a:t>
            </a:r>
            <a:r>
              <a:rPr lang="en-US" altLang="zh-CN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ADHD</a:t>
            </a:r>
            <a:r>
              <a:rPr lang="en-US" altLang="zh-CN" sz="2000" b="1" baseline="-25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CD+</a:t>
            </a:r>
            <a:r>
              <a:rPr lang="zh-CN" altLang="en-US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</a:rPr>
              <a:t>被当作一个整体</a:t>
            </a:r>
            <a:endParaRPr lang="zh-CN" altLang="en-US" sz="2000" b="1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2172" r="2838"/>
          <a:stretch>
            <a:fillRect/>
          </a:stretch>
        </p:blipFill>
        <p:spPr>
          <a:xfrm>
            <a:off x="6489065" y="3956685"/>
            <a:ext cx="4876800" cy="2341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58695" y="6377305"/>
            <a:ext cx="5384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Noordermeer SDS,  et al. Biol Psychiatry. 2017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415" y="1303655"/>
            <a:ext cx="4363085" cy="25412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54730" y="3801110"/>
            <a:ext cx="2108835" cy="24434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63315" y="4483100"/>
            <a:ext cx="1915160" cy="441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14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sym typeface="+mn-ea"/>
              </a:rPr>
              <a:t>ADHD</a:t>
            </a:r>
            <a:r>
              <a:rPr lang="en-US" altLang="zh-CN" sz="2000" b="1" baseline="-25000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sym typeface="+mn-ea"/>
              </a:rPr>
              <a:t>CD+</a:t>
            </a:r>
            <a:r>
              <a:rPr lang="zh-CN" altLang="en-US" sz="2000" b="1" dirty="0">
                <a:solidFill>
                  <a:schemeClr val="bg1"/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sym typeface="+mn-ea"/>
              </a:rPr>
              <a:t>很少</a:t>
            </a:r>
            <a:endParaRPr lang="zh-CN" altLang="en-US" sz="2000" b="1" dirty="0">
              <a:solidFill>
                <a:schemeClr val="bg1"/>
              </a:solidFill>
              <a:latin typeface="FZShengShiKaiShuS-EB-GB" panose="02000000000000000000" pitchFamily="2" charset="-122"/>
              <a:ea typeface="FZShengShiKaiShuS-EB-GB" panose="02000000000000000000" pitchFamily="2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8464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01</a:t>
            </a:r>
            <a:endParaRPr kumimoji="1" lang="zh-CN" altLang="en-US" sz="24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54572" y="3619603"/>
            <a:ext cx="566917" cy="441866"/>
          </a:xfrm>
          <a:prstGeom prst="rect">
            <a:avLst/>
          </a:prstGeom>
          <a:solidFill>
            <a:schemeClr val="bg1"/>
          </a:solidFill>
          <a:ln>
            <a:solidFill>
              <a:srgbClr val="9A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2400" dirty="0">
                <a:solidFill>
                  <a:schemeClr val="tx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02</a:t>
            </a:r>
            <a:endParaRPr kumimoji="1" lang="zh-CN" altLang="en-US" sz="2400" dirty="0">
              <a:solidFill>
                <a:schemeClr val="tx1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674485" y="1271270"/>
            <a:ext cx="5033645" cy="2606675"/>
          </a:xfrm>
          <a:prstGeom prst="roundRect">
            <a:avLst/>
          </a:prstGeom>
          <a:noFill/>
          <a:ln w="28575">
            <a:solidFill>
              <a:srgbClr val="7E181B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7E181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675120" y="4005580"/>
            <a:ext cx="5033645" cy="2287270"/>
          </a:xfrm>
          <a:prstGeom prst="roundRect">
            <a:avLst/>
          </a:prstGeom>
          <a:noFill/>
          <a:ln w="28575">
            <a:solidFill>
              <a:srgbClr val="7E181B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7E181B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ree-grow-up-vector"/>
          <p:cNvPicPr>
            <a:picLocks noChangeAspect="1"/>
          </p:cNvPicPr>
          <p:nvPr/>
        </p:nvPicPr>
        <p:blipFill>
          <a:blip r:embed="rId1"/>
          <a:srcRect l="17587" t="23449" r="67372" b="57936"/>
          <a:stretch>
            <a:fillRect/>
          </a:stretch>
        </p:blipFill>
        <p:spPr>
          <a:xfrm>
            <a:off x="2103120" y="4806315"/>
            <a:ext cx="913765" cy="79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3290" y="5579745"/>
            <a:ext cx="93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Age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free-grow-up-vector"/>
          <p:cNvPicPr>
            <a:picLocks noChangeAspect="1"/>
          </p:cNvPicPr>
          <p:nvPr/>
        </p:nvPicPr>
        <p:blipFill>
          <a:blip r:embed="rId1"/>
          <a:srcRect l="58160" t="11722" r="32960" b="61676"/>
          <a:stretch>
            <a:fillRect/>
          </a:stretch>
        </p:blipFill>
        <p:spPr>
          <a:xfrm>
            <a:off x="4108450" y="3970020"/>
            <a:ext cx="732790" cy="15379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98390" y="602043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ADHD over Lifetime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free-grow-up-vector"/>
          <p:cNvPicPr>
            <a:picLocks noChangeAspect="1"/>
          </p:cNvPicPr>
          <p:nvPr/>
        </p:nvPicPr>
        <p:blipFill>
          <a:blip r:embed="rId1"/>
          <a:srcRect l="83575" t="4056" r="5814" b="61444"/>
          <a:stretch>
            <a:fillRect/>
          </a:stretch>
        </p:blipFill>
        <p:spPr>
          <a:xfrm>
            <a:off x="9015095" y="3603625"/>
            <a:ext cx="875665" cy="199453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1858010" y="5520690"/>
            <a:ext cx="8358505" cy="4870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Babyhood               Chilhood         Adolescence                                  Adulthood</a:t>
            </a:r>
            <a:endParaRPr lang="en-US" altLang="zh-CN" b="1"/>
          </a:p>
        </p:txBody>
      </p:sp>
      <p:pic>
        <p:nvPicPr>
          <p:cNvPr id="16" name="图片 15" descr="free-grow-up-vector"/>
          <p:cNvPicPr>
            <a:picLocks noChangeAspect="1"/>
          </p:cNvPicPr>
          <p:nvPr/>
        </p:nvPicPr>
        <p:blipFill>
          <a:blip r:embed="rId1"/>
          <a:srcRect l="70942" t="8111" r="19225" b="61676"/>
          <a:stretch>
            <a:fillRect/>
          </a:stretch>
        </p:blipFill>
        <p:spPr>
          <a:xfrm>
            <a:off x="5690235" y="3791585"/>
            <a:ext cx="811530" cy="174688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1858010" y="1661795"/>
            <a:ext cx="15875" cy="32391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3274695" y="2432050"/>
            <a:ext cx="5744845" cy="1994535"/>
          </a:xfrm>
          <a:custGeom>
            <a:avLst/>
            <a:gdLst>
              <a:gd name="connisteX0" fmla="*/ 0 w 5744845"/>
              <a:gd name="connsiteY0" fmla="*/ 0 h 1994535"/>
              <a:gd name="connisteX1" fmla="*/ 1793875 w 5744845"/>
              <a:gd name="connsiteY1" fmla="*/ 997585 h 1994535"/>
              <a:gd name="connisteX2" fmla="*/ 4809490 w 5744845"/>
              <a:gd name="connsiteY2" fmla="*/ 1809115 h 1994535"/>
              <a:gd name="connisteX3" fmla="*/ 5744845 w 5744845"/>
              <a:gd name="connsiteY3" fmla="*/ 1994535 h 1994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744845" h="1994535">
                <a:moveTo>
                  <a:pt x="0" y="0"/>
                </a:moveTo>
                <a:cubicBezTo>
                  <a:pt x="298450" y="183515"/>
                  <a:pt x="831850" y="635635"/>
                  <a:pt x="1793875" y="997585"/>
                </a:cubicBezTo>
                <a:cubicBezTo>
                  <a:pt x="2755900" y="1359535"/>
                  <a:pt x="4019550" y="1609725"/>
                  <a:pt x="4809490" y="1809115"/>
                </a:cubicBezTo>
                <a:cubicBezTo>
                  <a:pt x="5599430" y="2008505"/>
                  <a:pt x="5617845" y="1973580"/>
                  <a:pt x="5744845" y="199453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528320" y="294259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Persistence (%)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386195" y="1738630"/>
            <a:ext cx="3235960" cy="16637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en-US" altLang="zh-CN" sz="12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Persistence Risk Fackor</a:t>
            </a:r>
            <a:endParaRPr lang="en-US" altLang="zh-CN" sz="12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Number of ADHD symptoms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Intelligence quetient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Gender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Evidence of maltreatment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Socail class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Prescence of ODD/CD</a:t>
            </a:r>
            <a:endParaRPr lang="en-US" altLang="zh-CN" sz="12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Rasied by single parent family 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2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Evidence of mother’s depress</a:t>
            </a:r>
            <a:endParaRPr lang="en-US" altLang="zh-CN" sz="12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6025" y="166179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100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3950" y="470344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15960" y="4481195"/>
            <a:ext cx="70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15%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103120" y="3989070"/>
            <a:ext cx="386715" cy="0"/>
          </a:xfrm>
          <a:prstGeom prst="line">
            <a:avLst/>
          </a:prstGeom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462530" y="3836035"/>
            <a:ext cx="1893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Full diagnostic criteria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闪电形 29"/>
          <p:cNvSpPr/>
          <p:nvPr/>
        </p:nvSpPr>
        <p:spPr>
          <a:xfrm rot="4440000">
            <a:off x="5732145" y="2778760"/>
            <a:ext cx="610235" cy="69596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ree-grow-up-vector"/>
          <p:cNvPicPr>
            <a:picLocks noChangeAspect="1"/>
          </p:cNvPicPr>
          <p:nvPr/>
        </p:nvPicPr>
        <p:blipFill>
          <a:blip r:embed="rId1"/>
          <a:srcRect l="17587" t="23449" r="67372" b="57936"/>
          <a:stretch>
            <a:fillRect/>
          </a:stretch>
        </p:blipFill>
        <p:spPr>
          <a:xfrm>
            <a:off x="2103120" y="4806315"/>
            <a:ext cx="913765" cy="79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3290" y="5579745"/>
            <a:ext cx="93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Age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free-grow-up-vector"/>
          <p:cNvPicPr>
            <a:picLocks noChangeAspect="1"/>
          </p:cNvPicPr>
          <p:nvPr/>
        </p:nvPicPr>
        <p:blipFill>
          <a:blip r:embed="rId1"/>
          <a:srcRect l="58160" t="11722" r="32960" b="61676"/>
          <a:stretch>
            <a:fillRect/>
          </a:stretch>
        </p:blipFill>
        <p:spPr>
          <a:xfrm>
            <a:off x="4108450" y="3970020"/>
            <a:ext cx="732790" cy="15379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98390" y="602043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ADHD over Lifetime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free-grow-up-vector"/>
          <p:cNvPicPr>
            <a:picLocks noChangeAspect="1"/>
          </p:cNvPicPr>
          <p:nvPr/>
        </p:nvPicPr>
        <p:blipFill>
          <a:blip r:embed="rId1"/>
          <a:srcRect l="83575" t="4056" r="5814" b="61444"/>
          <a:stretch>
            <a:fillRect/>
          </a:stretch>
        </p:blipFill>
        <p:spPr>
          <a:xfrm>
            <a:off x="9015095" y="3603625"/>
            <a:ext cx="875665" cy="199453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1858010" y="5520690"/>
            <a:ext cx="8358505" cy="4870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Babyhood               Chilhood         Adolescence                                  Adulthood</a:t>
            </a:r>
            <a:endParaRPr lang="en-US" altLang="zh-CN" b="1"/>
          </a:p>
        </p:txBody>
      </p:sp>
      <p:pic>
        <p:nvPicPr>
          <p:cNvPr id="16" name="图片 15" descr="free-grow-up-vector"/>
          <p:cNvPicPr>
            <a:picLocks noChangeAspect="1"/>
          </p:cNvPicPr>
          <p:nvPr/>
        </p:nvPicPr>
        <p:blipFill>
          <a:blip r:embed="rId1"/>
          <a:srcRect l="70942" t="8111" r="19225" b="61676"/>
          <a:stretch>
            <a:fillRect/>
          </a:stretch>
        </p:blipFill>
        <p:spPr>
          <a:xfrm>
            <a:off x="5690235" y="3791585"/>
            <a:ext cx="811530" cy="174688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1858010" y="1661795"/>
            <a:ext cx="15875" cy="32391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3274695" y="2432050"/>
            <a:ext cx="5744845" cy="1994535"/>
          </a:xfrm>
          <a:custGeom>
            <a:avLst/>
            <a:gdLst>
              <a:gd name="connisteX0" fmla="*/ 0 w 5744845"/>
              <a:gd name="connsiteY0" fmla="*/ 0 h 1994535"/>
              <a:gd name="connisteX1" fmla="*/ 1793875 w 5744845"/>
              <a:gd name="connsiteY1" fmla="*/ 997585 h 1994535"/>
              <a:gd name="connisteX2" fmla="*/ 4809490 w 5744845"/>
              <a:gd name="connsiteY2" fmla="*/ 1809115 h 1994535"/>
              <a:gd name="connisteX3" fmla="*/ 5744845 w 5744845"/>
              <a:gd name="connsiteY3" fmla="*/ 1994535 h 1994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744845" h="1994535">
                <a:moveTo>
                  <a:pt x="0" y="0"/>
                </a:moveTo>
                <a:cubicBezTo>
                  <a:pt x="298450" y="183515"/>
                  <a:pt x="831850" y="635635"/>
                  <a:pt x="1793875" y="997585"/>
                </a:cubicBezTo>
                <a:cubicBezTo>
                  <a:pt x="2755900" y="1359535"/>
                  <a:pt x="4019550" y="1609725"/>
                  <a:pt x="4809490" y="1809115"/>
                </a:cubicBezTo>
                <a:cubicBezTo>
                  <a:pt x="5599430" y="2008505"/>
                  <a:pt x="5617845" y="1973580"/>
                  <a:pt x="5744845" y="199453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528320" y="294259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Persistence (%)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386195" y="1738630"/>
            <a:ext cx="3235960" cy="16637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l">
              <a:lnSpc>
                <a:spcPct val="100000"/>
              </a:lnSpc>
            </a:pPr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Persistence Risk Fackor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6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Prescence of ODD/CD</a:t>
            </a:r>
            <a:endParaRPr lang="en-US" altLang="zh-CN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Number of ADHD symptoms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Intelligence quetient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Gender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Evidence of maltreatment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Socail class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Rasied by single parent family 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Evidence of mother’s depress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6025" y="166179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100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3950" y="470344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15960" y="4481195"/>
            <a:ext cx="70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15%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103120" y="3989070"/>
            <a:ext cx="386715" cy="0"/>
          </a:xfrm>
          <a:prstGeom prst="line">
            <a:avLst/>
          </a:prstGeom>
          <a:ln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462530" y="3836035"/>
            <a:ext cx="18935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Times New Roman" panose="02020603050405020304" charset="0"/>
                <a:cs typeface="Times New Roman" panose="02020603050405020304" charset="0"/>
              </a:rPr>
              <a:t>Full diagnostic criteria</a:t>
            </a:r>
            <a:endParaRPr lang="en-US" altLang="zh-CN" sz="1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闪电形 29"/>
          <p:cNvSpPr/>
          <p:nvPr/>
        </p:nvSpPr>
        <p:spPr>
          <a:xfrm rot="4440000">
            <a:off x="5732145" y="2778760"/>
            <a:ext cx="610235" cy="69596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ree-grow-up-vector"/>
          <p:cNvPicPr>
            <a:picLocks noChangeAspect="1"/>
          </p:cNvPicPr>
          <p:nvPr/>
        </p:nvPicPr>
        <p:blipFill>
          <a:blip r:embed="rId1"/>
          <a:srcRect l="17587" t="23449" r="67372" b="57936"/>
          <a:stretch>
            <a:fillRect/>
          </a:stretch>
        </p:blipFill>
        <p:spPr>
          <a:xfrm>
            <a:off x="2103120" y="4806315"/>
            <a:ext cx="913765" cy="79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3290" y="5579745"/>
            <a:ext cx="93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Age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free-grow-up-vector"/>
          <p:cNvPicPr>
            <a:picLocks noChangeAspect="1"/>
          </p:cNvPicPr>
          <p:nvPr/>
        </p:nvPicPr>
        <p:blipFill>
          <a:blip r:embed="rId1"/>
          <a:srcRect l="58160" t="11722" r="32960" b="61676"/>
          <a:stretch>
            <a:fillRect/>
          </a:stretch>
        </p:blipFill>
        <p:spPr>
          <a:xfrm>
            <a:off x="4395470" y="3970020"/>
            <a:ext cx="732790" cy="15379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98390" y="602043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ADHD over Lifetime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free-grow-up-vector"/>
          <p:cNvPicPr>
            <a:picLocks noChangeAspect="1"/>
          </p:cNvPicPr>
          <p:nvPr/>
        </p:nvPicPr>
        <p:blipFill>
          <a:blip r:embed="rId1"/>
          <a:srcRect l="83575" t="4056" r="5814" b="61444"/>
          <a:stretch>
            <a:fillRect/>
          </a:stretch>
        </p:blipFill>
        <p:spPr>
          <a:xfrm>
            <a:off x="9015095" y="3603625"/>
            <a:ext cx="875665" cy="199453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1858010" y="5520690"/>
            <a:ext cx="8358505" cy="4870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b="1"/>
              <a:t>Babyhood           Chilhood  and Adolescence                                    Adulthood</a:t>
            </a:r>
            <a:endParaRPr lang="en-US" altLang="zh-CN" b="1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58010" y="1661795"/>
            <a:ext cx="15875" cy="32391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16200000">
            <a:off x="528320" y="294259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Persistence (%)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039360" y="2208530"/>
            <a:ext cx="2967355" cy="6718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Prescence of CD</a:t>
            </a:r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6025" y="166179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100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3950" y="470344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闪电形 29"/>
          <p:cNvSpPr/>
          <p:nvPr/>
        </p:nvSpPr>
        <p:spPr>
          <a:xfrm rot="3420000">
            <a:off x="5389880" y="3022600"/>
            <a:ext cx="610235" cy="69596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red"/>
          <p:cNvPicPr>
            <a:picLocks noChangeAspect="1"/>
          </p:cNvPicPr>
          <p:nvPr/>
        </p:nvPicPr>
        <p:blipFill>
          <a:blip r:embed="rId2"/>
          <a:srcRect l="58342" t="19267" r="32558" b="60667"/>
          <a:stretch>
            <a:fillRect/>
          </a:stretch>
        </p:blipFill>
        <p:spPr>
          <a:xfrm>
            <a:off x="5128260" y="4399280"/>
            <a:ext cx="742950" cy="1148080"/>
          </a:xfrm>
          <a:prstGeom prst="rect">
            <a:avLst/>
          </a:prstGeom>
        </p:spPr>
      </p:pic>
      <p:pic>
        <p:nvPicPr>
          <p:cNvPr id="4" name="图片 3" descr="red"/>
          <p:cNvPicPr>
            <a:picLocks noChangeAspect="1"/>
          </p:cNvPicPr>
          <p:nvPr/>
        </p:nvPicPr>
        <p:blipFill>
          <a:blip r:embed="rId2"/>
          <a:srcRect l="83357" t="3987" r="5998" b="62042"/>
          <a:stretch>
            <a:fillRect/>
          </a:stretch>
        </p:blipFill>
        <p:spPr>
          <a:xfrm>
            <a:off x="8984615" y="3609975"/>
            <a:ext cx="879475" cy="1967865"/>
          </a:xfrm>
          <a:prstGeom prst="rect">
            <a:avLst/>
          </a:prstGeom>
        </p:spPr>
      </p:pic>
      <p:sp>
        <p:nvSpPr>
          <p:cNvPr id="9" name="虚尾箭头 8"/>
          <p:cNvSpPr/>
          <p:nvPr/>
        </p:nvSpPr>
        <p:spPr>
          <a:xfrm>
            <a:off x="6512560" y="4356100"/>
            <a:ext cx="1721485" cy="7651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zr6v_ufow_160616"/>
          <p:cNvPicPr>
            <a:picLocks noChangeAspect="1"/>
          </p:cNvPicPr>
          <p:nvPr/>
        </p:nvPicPr>
        <p:blipFill>
          <a:blip r:embed="rId3"/>
          <a:srcRect l="979" t="1767" r="64802" b="7167"/>
          <a:stretch>
            <a:fillRect/>
          </a:stretch>
        </p:blipFill>
        <p:spPr>
          <a:xfrm>
            <a:off x="5236845" y="3970020"/>
            <a:ext cx="525780" cy="446405"/>
          </a:xfrm>
          <a:prstGeom prst="rect">
            <a:avLst/>
          </a:prstGeom>
        </p:spPr>
      </p:pic>
      <p:pic>
        <p:nvPicPr>
          <p:cNvPr id="11" name="图片 10" descr="zr6v_ufow_160616"/>
          <p:cNvPicPr>
            <a:picLocks noChangeAspect="1"/>
          </p:cNvPicPr>
          <p:nvPr/>
        </p:nvPicPr>
        <p:blipFill>
          <a:blip r:embed="rId3"/>
          <a:srcRect l="979" t="1767" r="64802" b="7167"/>
          <a:stretch>
            <a:fillRect/>
          </a:stretch>
        </p:blipFill>
        <p:spPr>
          <a:xfrm>
            <a:off x="9079865" y="3609975"/>
            <a:ext cx="688975" cy="5842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3274695" y="2432050"/>
            <a:ext cx="5744845" cy="1994535"/>
          </a:xfrm>
          <a:custGeom>
            <a:avLst/>
            <a:gdLst>
              <a:gd name="connisteX0" fmla="*/ 0 w 5744845"/>
              <a:gd name="connsiteY0" fmla="*/ 0 h 1994535"/>
              <a:gd name="connisteX1" fmla="*/ 1793875 w 5744845"/>
              <a:gd name="connsiteY1" fmla="*/ 997585 h 1994535"/>
              <a:gd name="connisteX2" fmla="*/ 4809490 w 5744845"/>
              <a:gd name="connsiteY2" fmla="*/ 1809115 h 1994535"/>
              <a:gd name="connisteX3" fmla="*/ 5744845 w 5744845"/>
              <a:gd name="connsiteY3" fmla="*/ 1994535 h 1994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744845" h="1994535">
                <a:moveTo>
                  <a:pt x="0" y="0"/>
                </a:moveTo>
                <a:cubicBezTo>
                  <a:pt x="298450" y="183515"/>
                  <a:pt x="831850" y="635635"/>
                  <a:pt x="1793875" y="997585"/>
                </a:cubicBezTo>
                <a:cubicBezTo>
                  <a:pt x="2755900" y="1359535"/>
                  <a:pt x="4019550" y="1609725"/>
                  <a:pt x="4809490" y="1809115"/>
                </a:cubicBezTo>
                <a:cubicBezTo>
                  <a:pt x="5599430" y="2008505"/>
                  <a:pt x="5617845" y="1973580"/>
                  <a:pt x="5744845" y="199453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315960" y="4481195"/>
            <a:ext cx="70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15%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free-grow-up-vector"/>
          <p:cNvPicPr>
            <a:picLocks noChangeAspect="1"/>
          </p:cNvPicPr>
          <p:nvPr/>
        </p:nvPicPr>
        <p:blipFill>
          <a:blip r:embed="rId1"/>
          <a:srcRect l="17587" t="23449" r="67372" b="57936"/>
          <a:stretch>
            <a:fillRect/>
          </a:stretch>
        </p:blipFill>
        <p:spPr>
          <a:xfrm>
            <a:off x="2103120" y="4806315"/>
            <a:ext cx="913765" cy="791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23290" y="5579745"/>
            <a:ext cx="934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年龄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图片 7" descr="free-grow-up-vector"/>
          <p:cNvPicPr>
            <a:picLocks noChangeAspect="1"/>
          </p:cNvPicPr>
          <p:nvPr/>
        </p:nvPicPr>
        <p:blipFill>
          <a:blip r:embed="rId1"/>
          <a:srcRect l="58160" t="11722" r="32960" b="61676"/>
          <a:stretch>
            <a:fillRect/>
          </a:stretch>
        </p:blipFill>
        <p:spPr>
          <a:xfrm>
            <a:off x="4395470" y="3970020"/>
            <a:ext cx="732790" cy="15379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98390" y="6020435"/>
            <a:ext cx="2497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ADHD 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终身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发展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图片 12" descr="free-grow-up-vector"/>
          <p:cNvPicPr>
            <a:picLocks noChangeAspect="1"/>
          </p:cNvPicPr>
          <p:nvPr/>
        </p:nvPicPr>
        <p:blipFill>
          <a:blip r:embed="rId1"/>
          <a:srcRect l="83575" t="4056" r="5814" b="61444"/>
          <a:stretch>
            <a:fillRect/>
          </a:stretch>
        </p:blipFill>
        <p:spPr>
          <a:xfrm>
            <a:off x="9015095" y="3603625"/>
            <a:ext cx="875665" cy="199453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1858010" y="5520690"/>
            <a:ext cx="8358505" cy="48704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/>
              <a:t>婴儿时期</a:t>
            </a:r>
            <a:r>
              <a:rPr lang="en-US" altLang="zh-CN" b="1"/>
              <a:t>                        </a:t>
            </a:r>
            <a:r>
              <a:rPr lang="zh-CN" altLang="en-US" b="1"/>
              <a:t>儿童青少年时期</a:t>
            </a:r>
            <a:r>
              <a:rPr lang="en-US" altLang="zh-CN" b="1"/>
              <a:t>                                               </a:t>
            </a:r>
            <a:r>
              <a:rPr lang="zh-CN" altLang="en-US" b="1"/>
              <a:t>成人</a:t>
            </a:r>
            <a:r>
              <a:rPr lang="zh-CN" altLang="en-US" b="1"/>
              <a:t>时期</a:t>
            </a:r>
            <a:endParaRPr lang="zh-CN" altLang="en-US" b="1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858010" y="1661795"/>
            <a:ext cx="15875" cy="323913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 rot="16200000">
            <a:off x="528320" y="2942590"/>
            <a:ext cx="183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Per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持续率 (%)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898390" y="2193925"/>
            <a:ext cx="2967355" cy="6718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共病</a:t>
            </a:r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DBD</a:t>
            </a:r>
            <a:endParaRPr lang="en-US" altLang="zh-CN" sz="2400" b="1">
              <a:solidFill>
                <a:srgbClr val="C00000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6025" y="166179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100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3950" y="4703445"/>
            <a:ext cx="6419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latin typeface="Times New Roman" panose="02020603050405020304" charset="0"/>
                <a:cs typeface="Times New Roman" panose="02020603050405020304" charset="0"/>
              </a:rPr>
              <a:t>0</a:t>
            </a:r>
            <a:endParaRPr lang="en-US" altLang="zh-CN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闪电形 29"/>
          <p:cNvSpPr/>
          <p:nvPr/>
        </p:nvSpPr>
        <p:spPr>
          <a:xfrm rot="3420000">
            <a:off x="5389880" y="3022600"/>
            <a:ext cx="610235" cy="695960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red"/>
          <p:cNvPicPr>
            <a:picLocks noChangeAspect="1"/>
          </p:cNvPicPr>
          <p:nvPr/>
        </p:nvPicPr>
        <p:blipFill>
          <a:blip r:embed="rId2"/>
          <a:srcRect l="58342" t="19267" r="32558" b="60667"/>
          <a:stretch>
            <a:fillRect/>
          </a:stretch>
        </p:blipFill>
        <p:spPr>
          <a:xfrm>
            <a:off x="5128260" y="4399280"/>
            <a:ext cx="742950" cy="1148080"/>
          </a:xfrm>
          <a:prstGeom prst="rect">
            <a:avLst/>
          </a:prstGeom>
        </p:spPr>
      </p:pic>
      <p:pic>
        <p:nvPicPr>
          <p:cNvPr id="4" name="图片 3" descr="red"/>
          <p:cNvPicPr>
            <a:picLocks noChangeAspect="1"/>
          </p:cNvPicPr>
          <p:nvPr/>
        </p:nvPicPr>
        <p:blipFill>
          <a:blip r:embed="rId2"/>
          <a:srcRect l="83357" t="3987" r="5998" b="62042"/>
          <a:stretch>
            <a:fillRect/>
          </a:stretch>
        </p:blipFill>
        <p:spPr>
          <a:xfrm>
            <a:off x="8984615" y="3609975"/>
            <a:ext cx="879475" cy="1967865"/>
          </a:xfrm>
          <a:prstGeom prst="rect">
            <a:avLst/>
          </a:prstGeom>
        </p:spPr>
      </p:pic>
      <p:sp>
        <p:nvSpPr>
          <p:cNvPr id="9" name="虚尾箭头 8"/>
          <p:cNvSpPr/>
          <p:nvPr/>
        </p:nvSpPr>
        <p:spPr>
          <a:xfrm>
            <a:off x="6512560" y="4356100"/>
            <a:ext cx="1721485" cy="7651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zr6v_ufow_160616"/>
          <p:cNvPicPr>
            <a:picLocks noChangeAspect="1"/>
          </p:cNvPicPr>
          <p:nvPr/>
        </p:nvPicPr>
        <p:blipFill>
          <a:blip r:embed="rId3"/>
          <a:srcRect l="979" t="1767" r="64802" b="7167"/>
          <a:stretch>
            <a:fillRect/>
          </a:stretch>
        </p:blipFill>
        <p:spPr>
          <a:xfrm>
            <a:off x="5236845" y="3970020"/>
            <a:ext cx="525780" cy="446405"/>
          </a:xfrm>
          <a:prstGeom prst="rect">
            <a:avLst/>
          </a:prstGeom>
        </p:spPr>
      </p:pic>
      <p:pic>
        <p:nvPicPr>
          <p:cNvPr id="11" name="图片 10" descr="zr6v_ufow_160616"/>
          <p:cNvPicPr>
            <a:picLocks noChangeAspect="1"/>
          </p:cNvPicPr>
          <p:nvPr/>
        </p:nvPicPr>
        <p:blipFill>
          <a:blip r:embed="rId3"/>
          <a:srcRect l="979" t="1767" r="64802" b="7167"/>
          <a:stretch>
            <a:fillRect/>
          </a:stretch>
        </p:blipFill>
        <p:spPr>
          <a:xfrm>
            <a:off x="9079865" y="3609975"/>
            <a:ext cx="688975" cy="584200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3274695" y="2432050"/>
            <a:ext cx="5744845" cy="1994535"/>
          </a:xfrm>
          <a:custGeom>
            <a:avLst/>
            <a:gdLst>
              <a:gd name="connisteX0" fmla="*/ 0 w 5744845"/>
              <a:gd name="connsiteY0" fmla="*/ 0 h 1994535"/>
              <a:gd name="connisteX1" fmla="*/ 1793875 w 5744845"/>
              <a:gd name="connsiteY1" fmla="*/ 997585 h 1994535"/>
              <a:gd name="connisteX2" fmla="*/ 4809490 w 5744845"/>
              <a:gd name="connsiteY2" fmla="*/ 1809115 h 1994535"/>
              <a:gd name="connisteX3" fmla="*/ 5744845 w 5744845"/>
              <a:gd name="connsiteY3" fmla="*/ 1994535 h 19945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5744845" h="1994535">
                <a:moveTo>
                  <a:pt x="0" y="0"/>
                </a:moveTo>
                <a:cubicBezTo>
                  <a:pt x="298450" y="183515"/>
                  <a:pt x="831850" y="635635"/>
                  <a:pt x="1793875" y="997585"/>
                </a:cubicBezTo>
                <a:cubicBezTo>
                  <a:pt x="2755900" y="1359535"/>
                  <a:pt x="4019550" y="1609725"/>
                  <a:pt x="4809490" y="1809115"/>
                </a:cubicBezTo>
                <a:cubicBezTo>
                  <a:pt x="5599430" y="2008505"/>
                  <a:pt x="5617845" y="1973580"/>
                  <a:pt x="5744845" y="1994535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315960" y="4481195"/>
            <a:ext cx="703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15%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26034" y="1910264"/>
            <a:ext cx="6447790" cy="1312340"/>
            <a:chOff x="5826034" y="1580788"/>
            <a:chExt cx="6447790" cy="1312340"/>
          </a:xfrm>
        </p:grpSpPr>
        <p:sp>
          <p:nvSpPr>
            <p:cNvPr id="10" name="矩形 9"/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30019" y="1686833"/>
              <a:ext cx="462724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Attention deficit hyperactivity disorder</a:t>
              </a:r>
              <a:r>
                <a:rPr lang="zh-CN" altLang="en-US" sz="2400" b="1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（</a:t>
              </a:r>
              <a:r>
                <a:rPr lang="en-US" altLang="zh-CN" sz="2400" b="1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ADHD</a:t>
              </a:r>
              <a:r>
                <a:rPr lang="zh-CN" altLang="en-US" sz="2400" b="1" dirty="0"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）</a:t>
              </a:r>
              <a:endParaRPr lang="zh-CN" altLang="en-US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13204" y="2390413"/>
              <a:ext cx="49606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rPr>
                <a:t>Prevalence: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  <a:sym typeface="+mn-ea"/>
                </a:rPr>
                <a:t>6.4%；</a:t>
              </a:r>
              <a:endPara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817779" y="4225331"/>
            <a:ext cx="6997065" cy="1260712"/>
            <a:chOff x="5826034" y="3192910"/>
            <a:chExt cx="6997065" cy="1260712"/>
          </a:xfrm>
        </p:grpSpPr>
        <p:sp>
          <p:nvSpPr>
            <p:cNvPr id="11" name="矩形 10"/>
            <p:cNvSpPr/>
            <p:nvPr/>
          </p:nvSpPr>
          <p:spPr>
            <a:xfrm>
              <a:off x="5826034" y="3192910"/>
              <a:ext cx="6365965" cy="1260712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30019" y="3239900"/>
              <a:ext cx="559308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C</a:t>
              </a:r>
              <a:r>
                <a:rPr lang="zh-CN" altLang="en-US" sz="2400" b="1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omorbidities</a:t>
              </a:r>
              <a:endParaRPr lang="zh-CN" altLang="en-US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238274" y="3603755"/>
              <a:ext cx="49428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Disruptive behavior disorders </a:t>
              </a:r>
              <a:r>
                <a:rPr lang="zh-CN" altLang="en-US" sz="1600" b="1" dirty="0">
                  <a:solidFill>
                    <a:srgbClr val="C0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（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DBD</a:t>
              </a:r>
              <a:r>
                <a:rPr lang="zh-CN" altLang="en-US" sz="1600" b="1" dirty="0">
                  <a:solidFill>
                    <a:srgbClr val="C0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，</a:t>
              </a:r>
              <a:r>
                <a:rPr lang="en-US" altLang="zh-CN" sz="1600" b="1" dirty="0">
                  <a:solidFill>
                    <a:srgbClr val="C0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~50%</a:t>
              </a:r>
              <a:r>
                <a:rPr lang="zh-CN" altLang="en-US" sz="1600" b="1" dirty="0">
                  <a:solidFill>
                    <a:srgbClr val="C00000"/>
                  </a:solidFill>
                  <a:latin typeface="Times New Roman" panose="02020603050405020304" charset="0"/>
                  <a:ea typeface="黑体" panose="02010609060101010101" charset="-122"/>
                  <a:cs typeface="Times New Roman" panose="02020603050405020304" charset="0"/>
                </a:rPr>
                <a:t>）</a:t>
              </a:r>
              <a:endParaRPr lang="zh-CN" altLang="en-US" sz="1600" b="1" dirty="0">
                <a:solidFill>
                  <a:srgbClr val="C0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51230" y="545465"/>
            <a:ext cx="233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Backgroud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6031196" y="2141535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031196" y="4449394"/>
            <a:ext cx="856034" cy="856034"/>
          </a:xfrm>
          <a:prstGeom prst="ellipse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4" name="图形 3" descr="灯泡和齿轮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4280" y="2214246"/>
            <a:ext cx="658667" cy="658667"/>
          </a:xfrm>
          <a:prstGeom prst="rect">
            <a:avLst/>
          </a:prstGeom>
        </p:spPr>
      </p:pic>
      <p:pic>
        <p:nvPicPr>
          <p:cNvPr id="13" name="图形 12" descr="文档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9880" y="4534266"/>
            <a:ext cx="658667" cy="658667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8190" y="6530975"/>
            <a:ext cx="69780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Li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,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et.al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 </a:t>
            </a:r>
            <a:r>
              <a:rPr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J Child Psychol Psychiatry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,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2022; 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Posner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,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et.al.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Lancet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. 2020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" y="1341120"/>
            <a:ext cx="5397500" cy="2412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" y="3658870"/>
            <a:ext cx="4545330" cy="284861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3496310" y="4680585"/>
            <a:ext cx="742315" cy="39370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8330" y="6527800"/>
            <a:ext cx="82791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Eskander.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et.al.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Cureus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2020;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Lahey.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et.al.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Springer US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2000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;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Caye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.,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 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EUR CHILD ADOLES PSY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2016.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2" name="矩形 11"/>
          <p:cNvSpPr>
            <a:spLocks noChangeArrowheads="1"/>
          </p:cNvSpPr>
          <p:nvPr/>
        </p:nvSpPr>
        <p:spPr bwMode="auto">
          <a:xfrm>
            <a:off x="514350" y="5208270"/>
            <a:ext cx="3902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Oppositional defiant disorder (ODD)</a:t>
            </a:r>
            <a:endParaRPr lang="zh-CN" altLang="en-US" sz="1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3" name="TextBox 13"/>
          <p:cNvSpPr txBox="1">
            <a:spLocks noChangeArrowheads="1"/>
          </p:cNvSpPr>
          <p:nvPr/>
        </p:nvSpPr>
        <p:spPr bwMode="auto">
          <a:xfrm>
            <a:off x="1246211" y="4616282"/>
            <a:ext cx="2700978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ODD+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5" name="矩形 11"/>
          <p:cNvSpPr>
            <a:spLocks noChangeArrowheads="1"/>
          </p:cNvSpPr>
          <p:nvPr/>
        </p:nvSpPr>
        <p:spPr bwMode="auto">
          <a:xfrm>
            <a:off x="4090035" y="5167630"/>
            <a:ext cx="355346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Conduct disorder (CD)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4304030" y="4616450"/>
            <a:ext cx="1937385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CD+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325370" y="1418590"/>
            <a:ext cx="1978660" cy="1773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2527300" y="3136265"/>
            <a:ext cx="1593850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DBD+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230" y="545465"/>
            <a:ext cx="233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Backgroud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sp>
        <p:nvSpPr>
          <p:cNvPr id="16" name="下箭头 15"/>
          <p:cNvSpPr/>
          <p:nvPr/>
        </p:nvSpPr>
        <p:spPr>
          <a:xfrm rot="2640000">
            <a:off x="2066925" y="357568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7" name="下箭头 16"/>
          <p:cNvSpPr/>
          <p:nvPr/>
        </p:nvSpPr>
        <p:spPr>
          <a:xfrm rot="18960000" flipH="1">
            <a:off x="3981450" y="360235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574675" y="1144905"/>
            <a:ext cx="10584815" cy="25323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8330" y="6527800"/>
            <a:ext cx="82791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Eskander.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et.al.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Cureus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2020;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Lahey.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et.al.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Springer US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2000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;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Caye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.,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 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EUR CHILD ADOLES PSY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2016.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下箭头 2"/>
          <p:cNvSpPr/>
          <p:nvPr/>
        </p:nvSpPr>
        <p:spPr>
          <a:xfrm rot="2640000">
            <a:off x="2066925" y="357568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230" y="545465"/>
            <a:ext cx="233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Backgroud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sp>
        <p:nvSpPr>
          <p:cNvPr id="15" name="下箭头 14"/>
          <p:cNvSpPr/>
          <p:nvPr/>
        </p:nvSpPr>
        <p:spPr>
          <a:xfrm rot="18960000" flipH="1">
            <a:off x="3981450" y="360235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7065010" y="3101975"/>
            <a:ext cx="3092450" cy="2159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225665" y="1144905"/>
            <a:ext cx="5715" cy="220408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77150" y="2171700"/>
            <a:ext cx="370205" cy="929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26245" y="2114550"/>
            <a:ext cx="370205" cy="98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345045" y="3211195"/>
            <a:ext cx="1238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ADHD</a:t>
            </a:r>
            <a:r>
              <a:rPr lang="en-US" altLang="zh-CN" b="1" baseline="-25000"/>
              <a:t>DBD+</a:t>
            </a:r>
            <a:endParaRPr lang="en-US" altLang="zh-CN" b="1" baseline="-25000"/>
          </a:p>
        </p:txBody>
      </p:sp>
      <p:sp>
        <p:nvSpPr>
          <p:cNvPr id="21" name="文本框 20"/>
          <p:cNvSpPr txBox="1"/>
          <p:nvPr/>
        </p:nvSpPr>
        <p:spPr>
          <a:xfrm>
            <a:off x="9034780" y="3217545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ADHD</a:t>
            </a:r>
            <a:r>
              <a:rPr lang="en-US" altLang="zh-CN" b="1" baseline="-25000"/>
              <a:t>only</a:t>
            </a:r>
            <a:endParaRPr lang="en-US" altLang="zh-CN" b="1" baseline="-25000"/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514350" y="5208270"/>
            <a:ext cx="3902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Oppositional defiant disorder (ODD)</a:t>
            </a:r>
            <a:endParaRPr lang="zh-CN" altLang="en-US" sz="1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TextBox 13"/>
          <p:cNvSpPr txBox="1">
            <a:spLocks noChangeArrowheads="1"/>
          </p:cNvSpPr>
          <p:nvPr/>
        </p:nvSpPr>
        <p:spPr bwMode="auto">
          <a:xfrm>
            <a:off x="1246211" y="4616282"/>
            <a:ext cx="2700978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ODD+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7" name="矩形 11"/>
          <p:cNvSpPr>
            <a:spLocks noChangeArrowheads="1"/>
          </p:cNvSpPr>
          <p:nvPr/>
        </p:nvSpPr>
        <p:spPr bwMode="auto">
          <a:xfrm>
            <a:off x="4090035" y="5167630"/>
            <a:ext cx="355346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Conduct disorder (CD)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4304030" y="4616450"/>
            <a:ext cx="1937385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CD+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863840" y="1776095"/>
            <a:ext cx="3175" cy="8185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9507855" y="1920240"/>
            <a:ext cx="9525" cy="4070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/>
          <p:cNvPicPr/>
          <p:nvPr/>
        </p:nvPicPr>
        <p:blipFill>
          <a:blip r:embed="rId2"/>
          <a:srcRect l="3626" t="1719" r="3113" b="2900"/>
          <a:stretch>
            <a:fillRect/>
          </a:stretch>
        </p:blipFill>
        <p:spPr>
          <a:xfrm>
            <a:off x="2397125" y="1449070"/>
            <a:ext cx="1845310" cy="169164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32" name="TextBox 13"/>
          <p:cNvSpPr txBox="1">
            <a:spLocks noChangeArrowheads="1"/>
          </p:cNvSpPr>
          <p:nvPr/>
        </p:nvSpPr>
        <p:spPr bwMode="auto">
          <a:xfrm>
            <a:off x="2527300" y="3136265"/>
            <a:ext cx="159385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DBD+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514350" y="3548380"/>
            <a:ext cx="10662920" cy="25323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78330" y="6527800"/>
            <a:ext cx="82791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Eskander.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et.al.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Cureus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2020;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Lahey.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et.al.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Springer US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2000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;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Caye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.,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et al. </a:t>
            </a:r>
            <a:r>
              <a:rPr lang="zh-CN" altLang="en-US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EUR CHILD ADOLES PSY</a:t>
            </a:r>
            <a:r>
              <a:rPr lang="en-US" altLang="zh-CN" sz="1000" i="1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2016.</a:t>
            </a:r>
            <a:endParaRPr lang="zh-CN" altLang="en-US" sz="1000">
              <a:solidFill>
                <a:schemeClr val="bg1">
                  <a:lumMod val="50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51230" y="545465"/>
            <a:ext cx="233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Backgroud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7065010" y="3101975"/>
            <a:ext cx="3092450" cy="2159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7225665" y="1144905"/>
            <a:ext cx="5715" cy="220408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77150" y="2171700"/>
            <a:ext cx="370205" cy="9296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326245" y="2114550"/>
            <a:ext cx="370205" cy="98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065010" y="5536565"/>
            <a:ext cx="3092450" cy="2159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7225665" y="3579495"/>
            <a:ext cx="5715" cy="220408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677150" y="5126355"/>
            <a:ext cx="370205" cy="409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326245" y="4549140"/>
            <a:ext cx="370205" cy="98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533765" y="4243070"/>
            <a:ext cx="370205" cy="129984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345045" y="3211195"/>
            <a:ext cx="1238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ADHD</a:t>
            </a:r>
            <a:r>
              <a:rPr lang="en-US" altLang="zh-CN" b="1" baseline="-25000"/>
              <a:t>DBD+</a:t>
            </a:r>
            <a:endParaRPr lang="en-US" altLang="zh-CN" b="1" baseline="-25000"/>
          </a:p>
        </p:txBody>
      </p:sp>
      <p:sp>
        <p:nvSpPr>
          <p:cNvPr id="21" name="文本框 20"/>
          <p:cNvSpPr txBox="1"/>
          <p:nvPr/>
        </p:nvSpPr>
        <p:spPr>
          <a:xfrm>
            <a:off x="9034780" y="3217545"/>
            <a:ext cx="1122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ADHD</a:t>
            </a:r>
            <a:r>
              <a:rPr lang="en-US" altLang="zh-CN" b="1" baseline="-25000"/>
              <a:t>only</a:t>
            </a:r>
            <a:endParaRPr lang="en-US" altLang="zh-CN" b="1" baseline="-25000"/>
          </a:p>
        </p:txBody>
      </p:sp>
      <p:sp>
        <p:nvSpPr>
          <p:cNvPr id="22" name="文本框 21"/>
          <p:cNvSpPr txBox="1"/>
          <p:nvPr/>
        </p:nvSpPr>
        <p:spPr>
          <a:xfrm>
            <a:off x="7280275" y="5614670"/>
            <a:ext cx="1028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b="1"/>
              <a:t>ADHD</a:t>
            </a:r>
            <a:r>
              <a:rPr lang="en-US" altLang="zh-CN" sz="1600" b="1" baseline="-25000"/>
              <a:t>CD+</a:t>
            </a:r>
            <a:endParaRPr lang="en-US" altLang="zh-CN" sz="1600" b="1" baseline="-25000"/>
          </a:p>
        </p:txBody>
      </p:sp>
      <p:sp>
        <p:nvSpPr>
          <p:cNvPr id="24" name="文本框 23"/>
          <p:cNvSpPr txBox="1"/>
          <p:nvPr/>
        </p:nvSpPr>
        <p:spPr>
          <a:xfrm>
            <a:off x="8249285" y="5614670"/>
            <a:ext cx="1141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b="1"/>
              <a:t>ADHD</a:t>
            </a:r>
            <a:r>
              <a:rPr lang="en-US" altLang="zh-CN" sz="1600" b="1" baseline="-25000"/>
              <a:t>ODD+</a:t>
            </a:r>
            <a:endParaRPr lang="en-US" altLang="zh-CN" sz="1600" b="1" baseline="-25000"/>
          </a:p>
        </p:txBody>
      </p:sp>
      <p:sp>
        <p:nvSpPr>
          <p:cNvPr id="26" name="文本框 25"/>
          <p:cNvSpPr txBox="1"/>
          <p:nvPr/>
        </p:nvSpPr>
        <p:spPr>
          <a:xfrm>
            <a:off x="9218930" y="5611495"/>
            <a:ext cx="10179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b="1"/>
              <a:t>ADHD</a:t>
            </a:r>
            <a:r>
              <a:rPr lang="en-US" altLang="zh-CN" sz="1600" b="1" baseline="-25000"/>
              <a:t>only</a:t>
            </a:r>
            <a:endParaRPr lang="en-US" altLang="zh-CN" sz="1600" b="1" baseline="-25000"/>
          </a:p>
        </p:txBody>
      </p:sp>
      <p:sp>
        <p:nvSpPr>
          <p:cNvPr id="28" name="矩形 11"/>
          <p:cNvSpPr>
            <a:spLocks noChangeArrowheads="1"/>
          </p:cNvSpPr>
          <p:nvPr/>
        </p:nvSpPr>
        <p:spPr bwMode="auto">
          <a:xfrm>
            <a:off x="514350" y="5208270"/>
            <a:ext cx="3902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Oppositional defiant disorder (ODD)</a:t>
            </a:r>
            <a:endParaRPr lang="zh-CN" altLang="en-US" sz="1600"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1246211" y="4616282"/>
            <a:ext cx="2700978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ODD+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0" name="矩形 11"/>
          <p:cNvSpPr>
            <a:spLocks noChangeArrowheads="1"/>
          </p:cNvSpPr>
          <p:nvPr/>
        </p:nvSpPr>
        <p:spPr bwMode="auto">
          <a:xfrm>
            <a:off x="4090035" y="5167630"/>
            <a:ext cx="3553460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600">
                <a:latin typeface="Times New Roman" panose="02020603050405020304" charset="0"/>
                <a:sym typeface="+mn-ea"/>
              </a:rPr>
              <a:t>Conduct disorder (CD)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微软雅黑" panose="020B0503020204020204" pitchFamily="34" charset="-122"/>
            </a:endParaRPr>
          </a:p>
        </p:txBody>
      </p:sp>
      <p:sp>
        <p:nvSpPr>
          <p:cNvPr id="31" name="TextBox 13"/>
          <p:cNvSpPr txBox="1">
            <a:spLocks noChangeArrowheads="1"/>
          </p:cNvSpPr>
          <p:nvPr/>
        </p:nvSpPr>
        <p:spPr bwMode="auto">
          <a:xfrm>
            <a:off x="4304030" y="4616450"/>
            <a:ext cx="19373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CD+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2" name="下箭头 31"/>
          <p:cNvSpPr/>
          <p:nvPr/>
        </p:nvSpPr>
        <p:spPr>
          <a:xfrm rot="2640000">
            <a:off x="2066925" y="357568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3" name="下箭头 32"/>
          <p:cNvSpPr/>
          <p:nvPr/>
        </p:nvSpPr>
        <p:spPr>
          <a:xfrm rot="18960000" flipH="1">
            <a:off x="3981450" y="3602355"/>
            <a:ext cx="452755" cy="9658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7863840" y="1776095"/>
            <a:ext cx="3175" cy="8185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9507855" y="1920240"/>
            <a:ext cx="9525" cy="4070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869555" y="4957445"/>
            <a:ext cx="0" cy="3371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8719185" y="4055745"/>
            <a:ext cx="0" cy="3371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9506585" y="4331335"/>
            <a:ext cx="9525" cy="4070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图片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325370" y="1418590"/>
            <a:ext cx="1978660" cy="1773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TextBox 13"/>
          <p:cNvSpPr txBox="1">
            <a:spLocks noChangeArrowheads="1"/>
          </p:cNvSpPr>
          <p:nvPr/>
        </p:nvSpPr>
        <p:spPr bwMode="auto">
          <a:xfrm>
            <a:off x="2527300" y="3136265"/>
            <a:ext cx="1593850" cy="36893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ADHD</a:t>
            </a:r>
            <a:r>
              <a:rPr lang="en-US" altLang="zh-CN" sz="2400" b="1" baseline="-25000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lt"/>
              </a:rPr>
              <a:t>DBD+</a:t>
            </a:r>
            <a:endParaRPr lang="en-US" altLang="zh-CN" sz="2400" b="1" baseline="-25000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" name="左中括号 2"/>
          <p:cNvSpPr/>
          <p:nvPr/>
        </p:nvSpPr>
        <p:spPr>
          <a:xfrm rot="5400000">
            <a:off x="8598535" y="3133725"/>
            <a:ext cx="189865" cy="1648460"/>
          </a:xfrm>
          <a:prstGeom prst="leftBracket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03285" y="3579495"/>
            <a:ext cx="3810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**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1230" y="545465"/>
            <a:ext cx="233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 dirty="0">
                <a:latin typeface="Times New Roman" panose="02020603050405020304" charset="0"/>
                <a:ea typeface="黑体" panose="02010609060101010101" charset="-122"/>
                <a:cs typeface="字魂105号-简雅黑" panose="00000500000000000000" pitchFamily="2" charset="-122"/>
              </a:rPr>
              <a:t>Backgroud</a:t>
            </a:r>
            <a:endParaRPr lang="en-US" altLang="zh-CN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5" y="1190625"/>
            <a:ext cx="7296785" cy="367220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938655" y="4999990"/>
            <a:ext cx="964247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ADHD</a:t>
            </a:r>
            <a:r>
              <a:rPr lang="en-US" sz="2000" b="0" baseline="-25000">
                <a:latin typeface="Times New Roman" panose="02020603050405020304" charset="0"/>
                <a:ea typeface="宋体" panose="02010600030101010101" pitchFamily="2" charset="-122"/>
              </a:rPr>
              <a:t>CD+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 and ADHD</a:t>
            </a:r>
            <a:r>
              <a:rPr lang="en-US" sz="2000" b="0" baseline="-25000">
                <a:latin typeface="Times New Roman" panose="02020603050405020304" charset="0"/>
                <a:ea typeface="宋体" panose="02010600030101010101" pitchFamily="2" charset="-122"/>
              </a:rPr>
              <a:t>ODD+ 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exhibited different EFs impairment?</a:t>
            </a:r>
            <a:endParaRPr lang="en-US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CD/ODD symptoms were associated with EFs performanc</a:t>
            </a:r>
            <a:endParaRPr lang="en-US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Potential underlying neural basis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of it?</a:t>
            </a:r>
            <a:endParaRPr lang="en-US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07205" y="6573520"/>
            <a:ext cx="36804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Ningning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.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,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et.al.</a:t>
            </a:r>
            <a:r>
              <a:rPr lang="zh-CN" altLang="en-US" sz="1000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en-US" altLang="zh-CN" sz="1000">
                <a:solidFill>
                  <a:schemeClr val="bg1">
                    <a:lumMod val="50000"/>
                  </a:schemeClr>
                </a:solidFill>
                <a:sym typeface="+mn-ea"/>
              </a:rPr>
              <a:t>Under Review</a:t>
            </a:r>
            <a:endParaRPr lang="en-US" altLang="zh-CN" sz="10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99490" y="548005"/>
            <a:ext cx="72059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Flowchart of the whole study design</a:t>
            </a:r>
            <a:endParaRPr lang="en-US" altLang="zh-CN" sz="3600" dirty="0">
              <a:latin typeface="方正粗黑宋简体" panose="02000000000000000000" pitchFamily="2" charset="-122"/>
              <a:ea typeface="方正粗黑宋简体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Figure 1"/>
          <p:cNvPicPr>
            <a:picLocks noChangeAspect="1"/>
          </p:cNvPicPr>
          <p:nvPr/>
        </p:nvPicPr>
        <p:blipFill>
          <a:blip r:embed="rId2"/>
          <a:srcRect l="2094" t="13309" r="2787" b="17653"/>
          <a:stretch>
            <a:fillRect/>
          </a:stretch>
        </p:blipFill>
        <p:spPr>
          <a:xfrm>
            <a:off x="738505" y="1201420"/>
            <a:ext cx="10469880" cy="50018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82175" y="3027680"/>
            <a:ext cx="633095" cy="2298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en-US" altLang="zh-CN" sz="900" b="1"/>
              <a:t>CD/ODD</a:t>
            </a:r>
            <a:endParaRPr lang="en-US" altLang="zh-CN" sz="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935355" y="509905"/>
            <a:ext cx="160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9" name="矩形 2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3" name="图片 2" descr="Figure 2"/>
          <p:cNvPicPr>
            <a:picLocks noChangeAspect="1"/>
          </p:cNvPicPr>
          <p:nvPr/>
        </p:nvPicPr>
        <p:blipFill>
          <a:blip r:embed="rId2"/>
          <a:srcRect b="50789"/>
          <a:stretch>
            <a:fillRect/>
          </a:stretch>
        </p:blipFill>
        <p:spPr>
          <a:xfrm>
            <a:off x="177165" y="1416050"/>
            <a:ext cx="7264400" cy="240855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285490" y="6202045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Fig 1. Group comparisons of neurocognitive tasks. </a:t>
            </a:r>
            <a:endParaRPr lang="en-US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29195" y="2145665"/>
            <a:ext cx="43884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ADHD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DBD+,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ADHD</a:t>
            </a:r>
            <a:r>
              <a:rPr lang="en-US" altLang="zh-CN" sz="1600" b="1" baseline="-250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only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exhibited impairment in EFs compared with HCs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7165" y="4592320"/>
            <a:ext cx="49720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EFs impairment in ADHD</a:t>
            </a:r>
            <a:r>
              <a:rPr b="1" baseline="-250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ODD+</a:t>
            </a:r>
            <a:r>
              <a:rPr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and ADHD</a:t>
            </a:r>
            <a:r>
              <a:rPr b="1" baseline="-25000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only </a:t>
            </a:r>
            <a:r>
              <a:rPr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compared with HC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 </a:t>
            </a:r>
            <a:endParaRPr lang="en-US" altLang="zh-CN" b="1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 descr="Figure 2"/>
          <p:cNvPicPr>
            <a:picLocks noChangeAspect="1"/>
          </p:cNvPicPr>
          <p:nvPr/>
        </p:nvPicPr>
        <p:blipFill>
          <a:blip r:embed="rId2"/>
          <a:srcRect t="48800"/>
          <a:stretch>
            <a:fillRect/>
          </a:stretch>
        </p:blipFill>
        <p:spPr>
          <a:xfrm>
            <a:off x="4973320" y="3816985"/>
            <a:ext cx="7099300" cy="2448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44" y="545564"/>
            <a:ext cx="1836080" cy="51254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462703"/>
            <a:ext cx="794456" cy="738664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29" name="矩形 28"/>
          <p:cNvSpPr/>
          <p:nvPr/>
        </p:nvSpPr>
        <p:spPr>
          <a:xfrm flipV="1">
            <a:off x="7529454" y="6772905"/>
            <a:ext cx="4682001" cy="128741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1627"/>
          <a:stretch>
            <a:fillRect/>
          </a:stretch>
        </p:blipFill>
        <p:spPr>
          <a:xfrm>
            <a:off x="332740" y="2337435"/>
            <a:ext cx="5685155" cy="395351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505B016-64E1-4432-88BD-C1FDDF8765EC}" type="slidenum">
              <a:rPr lang="zh-CN" altLang="en-US" smtClean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</a:fld>
            <a:endParaRPr lang="zh-CN" altLang="en-US" smtClean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9110" y="1384935"/>
            <a:ext cx="5518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M</a:t>
            </a:r>
            <a:r>
              <a:rPr b="1" dirty="0"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ore severe ODD/CD symptoms were associated with better EFs</a:t>
            </a:r>
            <a:endParaRPr b="1" dirty="0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5" descr="Figure 3"/>
          <p:cNvPicPr>
            <a:picLocks noChangeAspect="1"/>
          </p:cNvPicPr>
          <p:nvPr/>
        </p:nvPicPr>
        <p:blipFill>
          <a:blip r:embed="rId3"/>
          <a:srcRect l="57515" t="50031" r="1204" b="16020"/>
          <a:stretch>
            <a:fillRect/>
          </a:stretch>
        </p:blipFill>
        <p:spPr>
          <a:xfrm>
            <a:off x="6160770" y="2760345"/>
            <a:ext cx="5946140" cy="2750820"/>
          </a:xfrm>
          <a:prstGeom prst="trapezoid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5065" y="1384300"/>
            <a:ext cx="5871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R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  <a:sym typeface="+mn-ea"/>
              </a:rPr>
              <a:t>elationship between CD symptoms and inhibition function was mediated by the FC of SMN(L) - DMN(R)</a:t>
            </a:r>
            <a:endParaRPr lang="zh-CN" altLang="en-US" b="1" dirty="0">
              <a:solidFill>
                <a:schemeClr val="tx1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336030" y="5927090"/>
            <a:ext cx="51879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Fig 2. The mediation results of fNIRS.</a:t>
            </a:r>
            <a:endParaRPr lang="en-US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20395" y="4036060"/>
            <a:ext cx="5117465" cy="2113915"/>
          </a:xfrm>
          <a:prstGeom prst="roundRect">
            <a:avLst/>
          </a:prstGeom>
          <a:noFill/>
          <a:ln w="28575">
            <a:solidFill>
              <a:srgbClr val="9A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5355" y="509905"/>
            <a:ext cx="160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</a:t>
            </a:r>
            <a:endParaRPr lang="zh-CN" altLang="en-US" sz="3600" b="1" dirty="0">
              <a:latin typeface="Times New Roman" panose="02020603050405020304" charset="0"/>
              <a:ea typeface="黑体" panose="02010609060101010101" charset="-122"/>
              <a:cs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ISLIDE.DIAGRAM" val="125f8ce3-a2dc-4f4c-8b62-1d8bdfa824cd"/>
</p:tagLst>
</file>

<file path=ppt/tags/tag2.xml><?xml version="1.0" encoding="utf-8"?>
<p:tagLst xmlns:p="http://schemas.openxmlformats.org/presentationml/2006/main">
  <p:tag name="COMMONDATA" val="eyJoZGlkIjoiZWM5ZDRmYjU3NDYwZmUwODllOWU4MDcxMDZlZjI4OGUifQ=="/>
  <p:tag name="KSO_WPP_MARK_KEY" val="92c03cbc-4552-4e93-8523-bb16863df59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4328</Words>
  <Application>WPS 演示</Application>
  <PresentationFormat>宽屏</PresentationFormat>
  <Paragraphs>304</Paragraphs>
  <Slides>19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思源黑体 CN Light</vt:lpstr>
      <vt:lpstr>方正粗黑宋简体</vt:lpstr>
      <vt:lpstr>字魂105号-简雅黑</vt:lpstr>
      <vt:lpstr>思源黑体 CN Medium</vt:lpstr>
      <vt:lpstr>黑体</vt:lpstr>
      <vt:lpstr>Times New Roman</vt:lpstr>
      <vt:lpstr>华文中宋</vt:lpstr>
      <vt:lpstr>微软雅黑</vt:lpstr>
      <vt:lpstr>Calibri</vt:lpstr>
      <vt:lpstr>Wingdings</vt:lpstr>
      <vt:lpstr>FZShengShiKaiShuS-EB-GB</vt:lpstr>
      <vt:lpstr>等线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北京大学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北大PPT模版（红色）</dc:title>
  <dc:creator>刘钊 城环20博</dc:creator>
  <cp:lastModifiedBy>Andrey</cp:lastModifiedBy>
  <cp:revision>192</cp:revision>
  <cp:lastPrinted>2022-02-28T11:05:00Z</cp:lastPrinted>
  <dcterms:created xsi:type="dcterms:W3CDTF">2020-08-05T06:35:00Z</dcterms:created>
  <dcterms:modified xsi:type="dcterms:W3CDTF">2022-10-09T07:46:42Z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E75A86AD3CB74DFC8BE9C6648103976E</vt:lpwstr>
  </property>
  <property fmtid="{D5CDD505-2E9C-101B-9397-08002B2CF9AE}" pid="3" name="KSOProductBuildVer">
    <vt:lpwstr>2052-11.1.0.12358</vt:lpwstr>
  </property>
</Properties>
</file>